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0"/>
  </p:notesMasterIdLst>
  <p:sldIdLst>
    <p:sldId id="256" r:id="rId2"/>
    <p:sldId id="258" r:id="rId3"/>
    <p:sldId id="259" r:id="rId4"/>
    <p:sldId id="273" r:id="rId5"/>
    <p:sldId id="275" r:id="rId6"/>
    <p:sldId id="276" r:id="rId7"/>
    <p:sldId id="260" r:id="rId8"/>
    <p:sldId id="261" r:id="rId9"/>
    <p:sldId id="262" r:id="rId10"/>
    <p:sldId id="263" r:id="rId11"/>
    <p:sldId id="264" r:id="rId12"/>
    <p:sldId id="265" r:id="rId13"/>
    <p:sldId id="267" r:id="rId14"/>
    <p:sldId id="268" r:id="rId15"/>
    <p:sldId id="270" r:id="rId16"/>
    <p:sldId id="271" r:id="rId17"/>
    <p:sldId id="272"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704F"/>
    <a:srgbClr val="FF9933"/>
    <a:srgbClr val="F52B2B"/>
    <a:srgbClr val="EF0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outerShdw blurRad="50800" dist="50800" dir="5400000" algn="ctr" rotWithShape="0">
            <a:schemeClr val="bg1"/>
          </a:outerShdw>
        </a:effectLst>
        <a:sp3d/>
      </c:spPr>
    </c:sideWall>
    <c:backWall>
      <c:thickness val="0"/>
      <c:spPr>
        <a:noFill/>
        <a:ln>
          <a:noFill/>
        </a:ln>
        <a:effectLst>
          <a:outerShdw blurRad="50800" dist="50800" dir="5400000" algn="ctr" rotWithShape="0">
            <a:schemeClr val="bg1"/>
          </a:outerShdw>
        </a:effectLst>
        <a:sp3d/>
      </c:spPr>
    </c:backWall>
    <c:plotArea>
      <c:layout/>
      <c:bar3DChart>
        <c:barDir val="col"/>
        <c:grouping val="stacked"/>
        <c:varyColors val="0"/>
        <c:ser>
          <c:idx val="0"/>
          <c:order val="0"/>
          <c:tx>
            <c:strRef>
              <c:f>Sheet1!$B$1</c:f>
              <c:strCache>
                <c:ptCount val="1"/>
                <c:pt idx="0">
                  <c:v>GODINA</c:v>
                </c:pt>
              </c:strCache>
            </c:strRef>
          </c:tx>
          <c:spPr>
            <a:gradFill rotWithShape="1">
              <a:gsLst>
                <a:gs pos="0">
                  <a:schemeClr val="accent5">
                    <a:tint val="60000"/>
                    <a:lumMod val="110000"/>
                  </a:schemeClr>
                </a:gs>
                <a:gs pos="100000">
                  <a:schemeClr val="accent5">
                    <a:tint val="82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2003</c:v>
                </c:pt>
                <c:pt idx="1">
                  <c:v>2010</c:v>
                </c:pt>
                <c:pt idx="2">
                  <c:v>2015</c:v>
                </c:pt>
                <c:pt idx="3">
                  <c:v>2020</c:v>
                </c:pt>
                <c:pt idx="4">
                  <c:v>2022</c:v>
                </c:pt>
              </c:numCache>
            </c:numRef>
          </c:cat>
          <c:val>
            <c:numRef>
              <c:f>Sheet1!$B$2:$B$6</c:f>
              <c:numCache>
                <c:formatCode>General</c:formatCode>
                <c:ptCount val="5"/>
                <c:pt idx="0">
                  <c:v>5</c:v>
                </c:pt>
                <c:pt idx="1">
                  <c:v>15</c:v>
                </c:pt>
                <c:pt idx="2">
                  <c:v>20</c:v>
                </c:pt>
                <c:pt idx="3">
                  <c:v>40</c:v>
                </c:pt>
                <c:pt idx="4">
                  <c:v>58</c:v>
                </c:pt>
              </c:numCache>
            </c:numRef>
          </c:val>
          <c:extLst>
            <c:ext xmlns:c16="http://schemas.microsoft.com/office/drawing/2014/chart" uri="{C3380CC4-5D6E-409C-BE32-E72D297353CC}">
              <c16:uniqueId val="{00000000-D397-4752-BF42-D7F293E2ECEF}"/>
            </c:ext>
          </c:extLst>
        </c:ser>
        <c:dLbls>
          <c:showLegendKey val="0"/>
          <c:showVal val="1"/>
          <c:showCatName val="0"/>
          <c:showSerName val="0"/>
          <c:showPercent val="0"/>
          <c:showBubbleSize val="0"/>
        </c:dLbls>
        <c:gapWidth val="150"/>
        <c:shape val="box"/>
        <c:axId val="232000616"/>
        <c:axId val="232004552"/>
        <c:axId val="0"/>
      </c:bar3DChart>
      <c:catAx>
        <c:axId val="2320006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232004552"/>
        <c:crosses val="autoZero"/>
        <c:auto val="1"/>
        <c:lblAlgn val="ctr"/>
        <c:lblOffset val="100"/>
        <c:noMultiLvlLbl val="0"/>
      </c:catAx>
      <c:valAx>
        <c:axId val="232004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bg1"/>
                    </a:solidFill>
                    <a:latin typeface="+mn-lt"/>
                    <a:ea typeface="+mn-ea"/>
                    <a:cs typeface="+mn-cs"/>
                  </a:defRPr>
                </a:pPr>
                <a:r>
                  <a:rPr lang="sr-Latn-RS" b="1" dirty="0" smtClean="0">
                    <a:solidFill>
                      <a:schemeClr val="bg1"/>
                    </a:solidFill>
                  </a:rPr>
                  <a:t>zaposleni</a:t>
                </a:r>
                <a:endParaRPr lang="en-US" b="1" dirty="0">
                  <a:solidFill>
                    <a:schemeClr val="bg1"/>
                  </a:solidFill>
                </a:endParaRPr>
              </a:p>
            </c:rich>
          </c:tx>
          <c:layout>
            <c:manualLayout>
              <c:xMode val="edge"/>
              <c:yMode val="edge"/>
              <c:x val="7.5639458111214346E-3"/>
              <c:y val="0.43375598270804383"/>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232000616"/>
        <c:crosses val="autoZero"/>
        <c:crossBetween val="between"/>
      </c:valAx>
      <c:spPr>
        <a:noFill/>
        <a:ln>
          <a:solidFill>
            <a:schemeClr val="accent1"/>
          </a:solidFill>
        </a:ln>
        <a:effectLst>
          <a:outerShdw blurRad="50800" dist="50800" dir="5400000" algn="ctr" rotWithShape="0">
            <a:schemeClr val="bg1"/>
          </a:outerShdw>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4752AE-9346-480B-8BDD-DB18CC60C756}" type="doc">
      <dgm:prSet loTypeId="urn:microsoft.com/office/officeart/2009/3/layout/PieProcess" loCatId="process" qsTypeId="urn:microsoft.com/office/officeart/2005/8/quickstyle/3d4" qsCatId="3D" csTypeId="urn:microsoft.com/office/officeart/2005/8/colors/colorful5" csCatId="colorful" phldr="1"/>
      <dgm:spPr/>
      <dgm:t>
        <a:bodyPr/>
        <a:lstStyle/>
        <a:p>
          <a:endParaRPr lang="en-US"/>
        </a:p>
      </dgm:t>
    </dgm:pt>
    <dgm:pt modelId="{73FF11E6-87A9-4362-9C5B-6DFE3DA4EFDB}">
      <dgm:prSet phldrT="[Text]"/>
      <dgm:spPr/>
      <dgm:t>
        <a:bodyPr/>
        <a:lstStyle/>
        <a:p>
          <a:pPr algn="l"/>
          <a:r>
            <a:rPr lang="sr-Latn-RS" b="1" dirty="0" smtClean="0">
              <a:ln>
                <a:solidFill>
                  <a:schemeClr val="bg1"/>
                </a:solidFill>
              </a:ln>
              <a:solidFill>
                <a:srgbClr val="FF0000"/>
              </a:solidFill>
              <a:latin typeface="Arial Rounded MT Bold" panose="020F0704030504030204" pitchFamily="34" charset="0"/>
            </a:rPr>
            <a:t>PRODAJA</a:t>
          </a:r>
          <a:endParaRPr lang="en-US" b="1" dirty="0">
            <a:ln>
              <a:solidFill>
                <a:schemeClr val="bg1"/>
              </a:solidFill>
            </a:ln>
            <a:solidFill>
              <a:srgbClr val="FF0000"/>
            </a:solidFill>
            <a:latin typeface="Arial Rounded MT Bold" panose="020F0704030504030204" pitchFamily="34" charset="0"/>
          </a:endParaRPr>
        </a:p>
      </dgm:t>
    </dgm:pt>
    <dgm:pt modelId="{E6388E1C-8F7E-4B4C-ACD5-73FE53F1F79F}" type="parTrans" cxnId="{462DE24E-67D4-4BDB-90A1-19401B05BC54}">
      <dgm:prSet/>
      <dgm:spPr/>
      <dgm:t>
        <a:bodyPr/>
        <a:lstStyle/>
        <a:p>
          <a:endParaRPr lang="en-US">
            <a:ln>
              <a:solidFill>
                <a:schemeClr val="bg1"/>
              </a:solidFill>
            </a:ln>
          </a:endParaRPr>
        </a:p>
      </dgm:t>
    </dgm:pt>
    <dgm:pt modelId="{888EE66C-CF5B-4269-9120-9A6E519B45F6}" type="sibTrans" cxnId="{462DE24E-67D4-4BDB-90A1-19401B05BC54}">
      <dgm:prSet/>
      <dgm:spPr/>
      <dgm:t>
        <a:bodyPr/>
        <a:lstStyle/>
        <a:p>
          <a:endParaRPr lang="en-US">
            <a:ln>
              <a:solidFill>
                <a:schemeClr val="bg1"/>
              </a:solidFill>
            </a:ln>
          </a:endParaRPr>
        </a:p>
      </dgm:t>
    </dgm:pt>
    <dgm:pt modelId="{FA3ED2BD-ADD9-46B4-A459-8293C9E150EB}">
      <dgm:prSet phldrT="[Text]"/>
      <dgm:spPr/>
      <dgm:t>
        <a:bodyPr/>
        <a:lstStyle/>
        <a:p>
          <a:pPr algn="l"/>
          <a:r>
            <a:rPr lang="sr-Latn-RS" dirty="0" smtClean="0">
              <a:ln>
                <a:solidFill>
                  <a:schemeClr val="bg1"/>
                </a:solidFill>
              </a:ln>
              <a:solidFill>
                <a:srgbClr val="FF0000"/>
              </a:solidFill>
              <a:latin typeface="Arial Rounded MT Bold" panose="020F0704030504030204" pitchFamily="34" charset="0"/>
            </a:rPr>
            <a:t>PROJEKTOVANJE</a:t>
          </a:r>
          <a:endParaRPr lang="en-US" dirty="0">
            <a:ln>
              <a:solidFill>
                <a:schemeClr val="bg1"/>
              </a:solidFill>
            </a:ln>
            <a:solidFill>
              <a:srgbClr val="FF0000"/>
            </a:solidFill>
            <a:latin typeface="Arial Rounded MT Bold" panose="020F0704030504030204" pitchFamily="34" charset="0"/>
          </a:endParaRPr>
        </a:p>
      </dgm:t>
    </dgm:pt>
    <dgm:pt modelId="{6084BEE0-FAD4-4F42-A9A8-5BAD6FBCE6A0}" type="parTrans" cxnId="{15BC462F-5186-4653-8A52-4F45D66DD103}">
      <dgm:prSet/>
      <dgm:spPr/>
      <dgm:t>
        <a:bodyPr/>
        <a:lstStyle/>
        <a:p>
          <a:endParaRPr lang="en-US">
            <a:ln>
              <a:solidFill>
                <a:schemeClr val="bg1"/>
              </a:solidFill>
            </a:ln>
          </a:endParaRPr>
        </a:p>
      </dgm:t>
    </dgm:pt>
    <dgm:pt modelId="{B087FB87-D32E-411A-9C39-CF7D98D467F5}" type="sibTrans" cxnId="{15BC462F-5186-4653-8A52-4F45D66DD103}">
      <dgm:prSet/>
      <dgm:spPr/>
      <dgm:t>
        <a:bodyPr/>
        <a:lstStyle/>
        <a:p>
          <a:endParaRPr lang="en-US">
            <a:ln>
              <a:solidFill>
                <a:schemeClr val="bg1"/>
              </a:solidFill>
            </a:ln>
          </a:endParaRPr>
        </a:p>
      </dgm:t>
    </dgm:pt>
    <dgm:pt modelId="{74F495C9-B843-4B29-97C9-120F899EBBAA}">
      <dgm:prSet phldrT="[Text]"/>
      <dgm:spPr/>
      <dgm:t>
        <a:bodyPr/>
        <a:lstStyle/>
        <a:p>
          <a:pPr algn="l"/>
          <a:r>
            <a:rPr lang="sr-Latn-RS" dirty="0" smtClean="0">
              <a:ln>
                <a:solidFill>
                  <a:schemeClr val="bg1"/>
                </a:solidFill>
              </a:ln>
              <a:solidFill>
                <a:srgbClr val="FF0000"/>
              </a:solidFill>
              <a:latin typeface="Arial Rounded MT Bold" panose="020F0704030504030204" pitchFamily="34" charset="0"/>
            </a:rPr>
            <a:t>INSTALACIJE</a:t>
          </a:r>
          <a:endParaRPr lang="en-US" dirty="0">
            <a:ln>
              <a:solidFill>
                <a:schemeClr val="bg1"/>
              </a:solidFill>
            </a:ln>
            <a:solidFill>
              <a:srgbClr val="FF0000"/>
            </a:solidFill>
            <a:latin typeface="Arial Rounded MT Bold" panose="020F0704030504030204" pitchFamily="34" charset="0"/>
          </a:endParaRPr>
        </a:p>
      </dgm:t>
    </dgm:pt>
    <dgm:pt modelId="{590B0474-C2CD-41E0-8680-6D2944E84BCA}" type="parTrans" cxnId="{866C5590-68F9-42E6-88FD-884BA6AFD9E9}">
      <dgm:prSet/>
      <dgm:spPr/>
      <dgm:t>
        <a:bodyPr/>
        <a:lstStyle/>
        <a:p>
          <a:endParaRPr lang="en-US">
            <a:ln>
              <a:solidFill>
                <a:schemeClr val="bg1"/>
              </a:solidFill>
            </a:ln>
          </a:endParaRPr>
        </a:p>
      </dgm:t>
    </dgm:pt>
    <dgm:pt modelId="{D90F3867-F4A7-4AD9-9078-FF8DC2CAD0BB}" type="sibTrans" cxnId="{866C5590-68F9-42E6-88FD-884BA6AFD9E9}">
      <dgm:prSet/>
      <dgm:spPr/>
      <dgm:t>
        <a:bodyPr/>
        <a:lstStyle/>
        <a:p>
          <a:endParaRPr lang="en-US">
            <a:ln>
              <a:solidFill>
                <a:schemeClr val="bg1"/>
              </a:solidFill>
            </a:ln>
          </a:endParaRPr>
        </a:p>
      </dgm:t>
    </dgm:pt>
    <dgm:pt modelId="{0936D346-ADA6-4123-9846-4BB778FD5302}">
      <dgm:prSet/>
      <dgm:spPr/>
      <dgm:t>
        <a:bodyPr/>
        <a:lstStyle/>
        <a:p>
          <a:pPr algn="l"/>
          <a:r>
            <a:rPr lang="sr-Latn-RS" dirty="0" smtClean="0">
              <a:ln>
                <a:solidFill>
                  <a:schemeClr val="bg1"/>
                </a:solidFill>
              </a:ln>
              <a:solidFill>
                <a:srgbClr val="FF0000"/>
              </a:solidFill>
              <a:latin typeface="Arial Rounded MT Bold" panose="020F0704030504030204" pitchFamily="34" charset="0"/>
            </a:rPr>
            <a:t>KONTROLISANJA</a:t>
          </a:r>
          <a:endParaRPr lang="en-US" dirty="0">
            <a:ln>
              <a:solidFill>
                <a:schemeClr val="bg1"/>
              </a:solidFill>
            </a:ln>
            <a:solidFill>
              <a:srgbClr val="FF0000"/>
            </a:solidFill>
            <a:latin typeface="Arial Rounded MT Bold" panose="020F0704030504030204" pitchFamily="34" charset="0"/>
          </a:endParaRPr>
        </a:p>
      </dgm:t>
    </dgm:pt>
    <dgm:pt modelId="{7A644A3B-6E11-4C7F-971F-D96CEAD8E096}" type="parTrans" cxnId="{AC54C71B-6539-4DCB-A32A-9CB0C62A4875}">
      <dgm:prSet/>
      <dgm:spPr/>
      <dgm:t>
        <a:bodyPr/>
        <a:lstStyle/>
        <a:p>
          <a:endParaRPr lang="en-US">
            <a:ln>
              <a:solidFill>
                <a:schemeClr val="bg1"/>
              </a:solidFill>
            </a:ln>
          </a:endParaRPr>
        </a:p>
      </dgm:t>
    </dgm:pt>
    <dgm:pt modelId="{694D345A-8ECC-45D6-B6D8-DDC8841B1C7A}" type="sibTrans" cxnId="{AC54C71B-6539-4DCB-A32A-9CB0C62A4875}">
      <dgm:prSet/>
      <dgm:spPr/>
      <dgm:t>
        <a:bodyPr/>
        <a:lstStyle/>
        <a:p>
          <a:endParaRPr lang="en-US">
            <a:ln>
              <a:solidFill>
                <a:schemeClr val="bg1"/>
              </a:solidFill>
            </a:ln>
          </a:endParaRPr>
        </a:p>
      </dgm:t>
    </dgm:pt>
    <dgm:pt modelId="{E880F0A0-683C-406B-A262-C04B411D4237}">
      <dgm:prSet/>
      <dgm:spPr/>
      <dgm:t>
        <a:bodyPr/>
        <a:lstStyle/>
        <a:p>
          <a:pPr algn="l"/>
          <a:r>
            <a:rPr lang="sr-Latn-RS" dirty="0" smtClean="0">
              <a:ln>
                <a:solidFill>
                  <a:schemeClr val="bg1"/>
                </a:solidFill>
              </a:ln>
              <a:solidFill>
                <a:srgbClr val="FF0000"/>
              </a:solidFill>
              <a:latin typeface="Arial Rounded MT Bold" panose="020F0704030504030204" pitchFamily="34" charset="0"/>
            </a:rPr>
            <a:t>ODRŽAVANJE</a:t>
          </a:r>
          <a:endParaRPr lang="en-US" dirty="0">
            <a:ln>
              <a:solidFill>
                <a:schemeClr val="bg1"/>
              </a:solidFill>
            </a:ln>
            <a:solidFill>
              <a:srgbClr val="FF0000"/>
            </a:solidFill>
            <a:latin typeface="Arial Rounded MT Bold" panose="020F0704030504030204" pitchFamily="34" charset="0"/>
          </a:endParaRPr>
        </a:p>
      </dgm:t>
    </dgm:pt>
    <dgm:pt modelId="{D178E160-3E73-49F2-8529-5580DCAA2DE6}" type="parTrans" cxnId="{69CDC682-15FC-4069-B5B4-FE7324BF32BE}">
      <dgm:prSet/>
      <dgm:spPr/>
      <dgm:t>
        <a:bodyPr/>
        <a:lstStyle/>
        <a:p>
          <a:endParaRPr lang="en-US">
            <a:ln>
              <a:solidFill>
                <a:schemeClr val="bg1"/>
              </a:solidFill>
            </a:ln>
          </a:endParaRPr>
        </a:p>
      </dgm:t>
    </dgm:pt>
    <dgm:pt modelId="{ED2015B2-E5C8-43CD-9DDE-0AB8DC5EE3CA}" type="sibTrans" cxnId="{69CDC682-15FC-4069-B5B4-FE7324BF32BE}">
      <dgm:prSet/>
      <dgm:spPr/>
      <dgm:t>
        <a:bodyPr/>
        <a:lstStyle/>
        <a:p>
          <a:endParaRPr lang="en-US">
            <a:ln>
              <a:solidFill>
                <a:schemeClr val="bg1"/>
              </a:solidFill>
            </a:ln>
          </a:endParaRPr>
        </a:p>
      </dgm:t>
    </dgm:pt>
    <dgm:pt modelId="{919FE4F9-2CF6-4CD6-8E62-6E215248089F}">
      <dgm:prSet/>
      <dgm:spPr/>
      <dgm:t>
        <a:bodyPr/>
        <a:lstStyle/>
        <a:p>
          <a:pPr algn="l"/>
          <a:r>
            <a:rPr lang="sr-Latn-RS" b="0" dirty="0" smtClean="0">
              <a:ln>
                <a:solidFill>
                  <a:schemeClr val="bg1"/>
                </a:solidFill>
              </a:ln>
              <a:solidFill>
                <a:srgbClr val="FF0000"/>
              </a:solidFill>
              <a:latin typeface="Arial Rounded MT Bold" panose="020F0704030504030204" pitchFamily="34" charset="0"/>
            </a:rPr>
            <a:t>NADZOR</a:t>
          </a:r>
          <a:endParaRPr lang="en-US" b="0" dirty="0">
            <a:ln>
              <a:solidFill>
                <a:schemeClr val="bg1"/>
              </a:solidFill>
            </a:ln>
            <a:solidFill>
              <a:srgbClr val="FF0000"/>
            </a:solidFill>
            <a:latin typeface="Arial Rounded MT Bold" panose="020F0704030504030204" pitchFamily="34" charset="0"/>
          </a:endParaRPr>
        </a:p>
      </dgm:t>
    </dgm:pt>
    <dgm:pt modelId="{FBAD792C-7B79-494C-BB2C-EE74B3B1A10F}" type="parTrans" cxnId="{D3BAFBD0-E5BD-460F-B9E2-614E6AF1CAC0}">
      <dgm:prSet/>
      <dgm:spPr/>
      <dgm:t>
        <a:bodyPr/>
        <a:lstStyle/>
        <a:p>
          <a:endParaRPr lang="en-US">
            <a:ln>
              <a:solidFill>
                <a:schemeClr val="bg1"/>
              </a:solidFill>
            </a:ln>
          </a:endParaRPr>
        </a:p>
      </dgm:t>
    </dgm:pt>
    <dgm:pt modelId="{BBFB390F-45F1-4DCB-9279-5E0B4DD1A466}" type="sibTrans" cxnId="{D3BAFBD0-E5BD-460F-B9E2-614E6AF1CAC0}">
      <dgm:prSet/>
      <dgm:spPr/>
      <dgm:t>
        <a:bodyPr/>
        <a:lstStyle/>
        <a:p>
          <a:endParaRPr lang="en-US">
            <a:ln>
              <a:solidFill>
                <a:schemeClr val="bg1"/>
              </a:solidFill>
            </a:ln>
          </a:endParaRPr>
        </a:p>
      </dgm:t>
    </dgm:pt>
    <dgm:pt modelId="{F9BA3EE5-4B61-4873-BED9-4B421A6EDC2A}" type="pres">
      <dgm:prSet presAssocID="{054752AE-9346-480B-8BDD-DB18CC60C756}" presName="Name0" presStyleCnt="0">
        <dgm:presLayoutVars>
          <dgm:chMax val="7"/>
          <dgm:chPref val="7"/>
          <dgm:dir/>
          <dgm:animOne val="branch"/>
          <dgm:animLvl val="lvl"/>
        </dgm:presLayoutVars>
      </dgm:prSet>
      <dgm:spPr/>
      <dgm:t>
        <a:bodyPr/>
        <a:lstStyle/>
        <a:p>
          <a:endParaRPr lang="en-US"/>
        </a:p>
      </dgm:t>
    </dgm:pt>
    <dgm:pt modelId="{69C77330-E677-4A7D-8FAC-6FA639B0D6A2}" type="pres">
      <dgm:prSet presAssocID="{73FF11E6-87A9-4362-9C5B-6DFE3DA4EFDB}" presName="ParentComposite" presStyleCnt="0"/>
      <dgm:spPr/>
    </dgm:pt>
    <dgm:pt modelId="{8F50C20A-6B3E-42D2-9411-2C1F3C8306F7}" type="pres">
      <dgm:prSet presAssocID="{73FF11E6-87A9-4362-9C5B-6DFE3DA4EFDB}" presName="Chord" presStyleLbl="bgShp" presStyleIdx="0" presStyleCnt="6" custAng="5400000" custLinFactNeighborX="2814" custLinFactNeighborY="-13365"/>
      <dgm:spPr>
        <a:solidFill>
          <a:srgbClr val="FF0000"/>
        </a:solidFill>
        <a:ln>
          <a:solidFill>
            <a:schemeClr val="bg1">
              <a:lumMod val="85000"/>
              <a:lumOff val="15000"/>
            </a:schemeClr>
          </a:solidFill>
        </a:ln>
      </dgm:spPr>
    </dgm:pt>
    <dgm:pt modelId="{FD6B4527-E6A3-45A4-976B-9FF680D20AC9}" type="pres">
      <dgm:prSet presAssocID="{73FF11E6-87A9-4362-9C5B-6DFE3DA4EFDB}" presName="Pie" presStyleLbl="alignNode1" presStyleIdx="0" presStyleCnt="6" custAng="5400000" custLinFactNeighborX="3517" custLinFactNeighborY="-16706"/>
      <dgm:spPr>
        <a:solidFill>
          <a:srgbClr val="FFC000"/>
        </a:solidFill>
      </dgm:spPr>
    </dgm:pt>
    <dgm:pt modelId="{49666A6B-AB51-4367-AA34-8E0B1A369DDB}" type="pres">
      <dgm:prSet presAssocID="{73FF11E6-87A9-4362-9C5B-6DFE3DA4EFDB}" presName="Parent" presStyleLbl="revTx" presStyleIdx="0" presStyleCnt="6" custAng="5400000" custLinFactX="198595" custLinFactNeighborX="200000" custLinFactNeighborY="-81109">
        <dgm:presLayoutVars>
          <dgm:chMax val="1"/>
          <dgm:chPref val="1"/>
          <dgm:bulletEnabled val="1"/>
        </dgm:presLayoutVars>
      </dgm:prSet>
      <dgm:spPr/>
      <dgm:t>
        <a:bodyPr/>
        <a:lstStyle/>
        <a:p>
          <a:endParaRPr lang="en-US"/>
        </a:p>
      </dgm:t>
    </dgm:pt>
    <dgm:pt modelId="{849124B0-911D-491F-9BFA-3690BA6C2ABE}" type="pres">
      <dgm:prSet presAssocID="{FA3ED2BD-ADD9-46B4-A459-8293C9E150EB}" presName="ParentComposite" presStyleCnt="0"/>
      <dgm:spPr/>
    </dgm:pt>
    <dgm:pt modelId="{809437A5-DA69-4F4D-ACA8-23AF9AF33EAC}" type="pres">
      <dgm:prSet presAssocID="{FA3ED2BD-ADD9-46B4-A459-8293C9E150EB}" presName="Chord" presStyleLbl="bgShp" presStyleIdx="1" presStyleCnt="6" custAng="5400000" custLinFactNeighborX="-98777" custLinFactNeighborY="63450"/>
      <dgm:spPr>
        <a:solidFill>
          <a:srgbClr val="FF0000"/>
        </a:solidFill>
        <a:ln>
          <a:solidFill>
            <a:schemeClr val="bg1">
              <a:lumMod val="85000"/>
              <a:lumOff val="15000"/>
            </a:schemeClr>
          </a:solidFill>
        </a:ln>
      </dgm:spPr>
    </dgm:pt>
    <dgm:pt modelId="{E14E3938-927A-4B17-A965-4D5F2220418C}" type="pres">
      <dgm:prSet presAssocID="{FA3ED2BD-ADD9-46B4-A459-8293C9E150EB}" presName="Pie" presStyleLbl="alignNode1" presStyleIdx="1" presStyleCnt="6" custAng="5400000" custLinFactX="-23472" custLinFactNeighborX="-100000" custLinFactNeighborY="79312"/>
      <dgm:spPr>
        <a:solidFill>
          <a:srgbClr val="FFC000"/>
        </a:solidFill>
      </dgm:spPr>
    </dgm:pt>
    <dgm:pt modelId="{BD92978D-0292-4BC0-8F65-D68BBDA82CC3}" type="pres">
      <dgm:prSet presAssocID="{FA3ED2BD-ADD9-46B4-A459-8293C9E150EB}" presName="Parent" presStyleLbl="revTx" presStyleIdx="1" presStyleCnt="6" custAng="5400000" custLinFactX="100000" custLinFactNeighborX="131997" custLinFactNeighborY="-52788">
        <dgm:presLayoutVars>
          <dgm:chMax val="1"/>
          <dgm:chPref val="1"/>
          <dgm:bulletEnabled val="1"/>
        </dgm:presLayoutVars>
      </dgm:prSet>
      <dgm:spPr/>
      <dgm:t>
        <a:bodyPr/>
        <a:lstStyle/>
        <a:p>
          <a:endParaRPr lang="en-US"/>
        </a:p>
      </dgm:t>
    </dgm:pt>
    <dgm:pt modelId="{47D65A3D-1278-4AB2-B606-3A7AF5EFA190}" type="pres">
      <dgm:prSet presAssocID="{74F495C9-B843-4B29-97C9-120F899EBBAA}" presName="ParentComposite" presStyleCnt="0"/>
      <dgm:spPr/>
    </dgm:pt>
    <dgm:pt modelId="{09067865-9CEC-435D-8C10-01BCD3EC8BB0}" type="pres">
      <dgm:prSet presAssocID="{74F495C9-B843-4B29-97C9-120F899EBBAA}" presName="Chord" presStyleLbl="bgShp" presStyleIdx="2" presStyleCnt="6" custAng="5400000" custLinFactX="-96057" custLinFactY="41064" custLinFactNeighborX="-100000" custLinFactNeighborY="100000"/>
      <dgm:spPr>
        <a:solidFill>
          <a:srgbClr val="FF0000"/>
        </a:solidFill>
        <a:ln>
          <a:solidFill>
            <a:schemeClr val="bg1">
              <a:lumMod val="85000"/>
              <a:lumOff val="15000"/>
            </a:schemeClr>
          </a:solidFill>
        </a:ln>
      </dgm:spPr>
    </dgm:pt>
    <dgm:pt modelId="{BE82FBBC-A706-4C2A-831F-87FDD9B43ED9}" type="pres">
      <dgm:prSet presAssocID="{74F495C9-B843-4B29-97C9-120F899EBBAA}" presName="Pie" presStyleLbl="alignNode1" presStyleIdx="2" presStyleCnt="6" custAng="5400000" custLinFactX="-100000" custLinFactY="76331" custLinFactNeighborX="-145072" custLinFactNeighborY="100000"/>
      <dgm:spPr>
        <a:solidFill>
          <a:srgbClr val="FFC000"/>
        </a:solidFill>
      </dgm:spPr>
    </dgm:pt>
    <dgm:pt modelId="{AB7D05E5-3A31-488F-9C96-8F3834A7E497}" type="pres">
      <dgm:prSet presAssocID="{74F495C9-B843-4B29-97C9-120F899EBBAA}" presName="Parent" presStyleLbl="revTx" presStyleIdx="2" presStyleCnt="6" custAng="5400000" custLinFactNeighborX="57318" custLinFactNeighborY="-28231">
        <dgm:presLayoutVars>
          <dgm:chMax val="1"/>
          <dgm:chPref val="1"/>
          <dgm:bulletEnabled val="1"/>
        </dgm:presLayoutVars>
      </dgm:prSet>
      <dgm:spPr/>
      <dgm:t>
        <a:bodyPr/>
        <a:lstStyle/>
        <a:p>
          <a:endParaRPr lang="en-US"/>
        </a:p>
      </dgm:t>
    </dgm:pt>
    <dgm:pt modelId="{1ECD2A5F-08BE-436F-A2AF-0F4D6D94E546}" type="pres">
      <dgm:prSet presAssocID="{0936D346-ADA6-4123-9846-4BB778FD5302}" presName="ParentComposite" presStyleCnt="0"/>
      <dgm:spPr/>
    </dgm:pt>
    <dgm:pt modelId="{68CF4055-9125-42A7-BA1E-98FBC82B5A6A}" type="pres">
      <dgm:prSet presAssocID="{0936D346-ADA6-4123-9846-4BB778FD5302}" presName="Chord" presStyleLbl="bgShp" presStyleIdx="3" presStyleCnt="6" custAng="5400000" custLinFactX="-101122" custLinFactY="100000" custLinFactNeighborX="-200000" custLinFactNeighborY="118414"/>
      <dgm:spPr>
        <a:solidFill>
          <a:srgbClr val="FF0000"/>
        </a:solidFill>
        <a:ln>
          <a:solidFill>
            <a:schemeClr val="bg1">
              <a:lumMod val="85000"/>
              <a:lumOff val="15000"/>
            </a:schemeClr>
          </a:solidFill>
        </a:ln>
      </dgm:spPr>
    </dgm:pt>
    <dgm:pt modelId="{934B29D1-88F4-46EA-84BB-072940F1864B}" type="pres">
      <dgm:prSet presAssocID="{0936D346-ADA6-4123-9846-4BB778FD5302}" presName="Pie" presStyleLbl="alignNode1" presStyleIdx="3" presStyleCnt="6" custAng="5400000" custLinFactX="-176398" custLinFactY="100000" custLinFactNeighborX="-200000" custLinFactNeighborY="173017"/>
      <dgm:spPr>
        <a:solidFill>
          <a:srgbClr val="FFC000"/>
        </a:solidFill>
      </dgm:spPr>
      <dgm:t>
        <a:bodyPr/>
        <a:lstStyle/>
        <a:p>
          <a:endParaRPr lang="en-US"/>
        </a:p>
      </dgm:t>
    </dgm:pt>
    <dgm:pt modelId="{F68E32E4-A4F1-4971-8F6F-091A19A992B4}" type="pres">
      <dgm:prSet presAssocID="{0936D346-ADA6-4123-9846-4BB778FD5302}" presName="Parent" presStyleLbl="revTx" presStyleIdx="3" presStyleCnt="6" custAng="5400000" custLinFactX="-8759" custLinFactNeighborX="-100000" custLinFactNeighborY="-2383">
        <dgm:presLayoutVars>
          <dgm:chMax val="1"/>
          <dgm:chPref val="1"/>
          <dgm:bulletEnabled val="1"/>
        </dgm:presLayoutVars>
      </dgm:prSet>
      <dgm:spPr/>
      <dgm:t>
        <a:bodyPr/>
        <a:lstStyle/>
        <a:p>
          <a:endParaRPr lang="en-US"/>
        </a:p>
      </dgm:t>
    </dgm:pt>
    <dgm:pt modelId="{181A1E35-9319-4610-A215-B6E0030FFD94}" type="pres">
      <dgm:prSet presAssocID="{E880F0A0-683C-406B-A262-C04B411D4237}" presName="ParentComposite" presStyleCnt="0"/>
      <dgm:spPr/>
    </dgm:pt>
    <dgm:pt modelId="{EBB02E30-A407-4BEC-A91E-B21874F72405}" type="pres">
      <dgm:prSet presAssocID="{E880F0A0-683C-406B-A262-C04B411D4237}" presName="Chord" presStyleLbl="bgShp" presStyleIdx="4" presStyleCnt="6" custAng="5400000" custLinFactX="-197742" custLinFactY="100000" custLinFactNeighborX="-200000" custLinFactNeighborY="195192"/>
      <dgm:spPr>
        <a:solidFill>
          <a:srgbClr val="FF0000"/>
        </a:solidFill>
        <a:ln>
          <a:solidFill>
            <a:schemeClr val="bg1">
              <a:lumMod val="85000"/>
              <a:lumOff val="15000"/>
            </a:schemeClr>
          </a:solidFill>
        </a:ln>
      </dgm:spPr>
      <dgm:t>
        <a:bodyPr/>
        <a:lstStyle/>
        <a:p>
          <a:endParaRPr lang="en-US"/>
        </a:p>
      </dgm:t>
    </dgm:pt>
    <dgm:pt modelId="{F591B3D4-EA05-4E81-AD80-4D7508B817CF}" type="pres">
      <dgm:prSet presAssocID="{E880F0A0-683C-406B-A262-C04B411D4237}" presName="Pie" presStyleLbl="alignNode1" presStyleIdx="4" presStyleCnt="6" custAng="5400000" custLinFactX="-200000" custLinFactY="168991" custLinFactNeighborX="-297177" custLinFactNeighborY="200000"/>
      <dgm:spPr>
        <a:solidFill>
          <a:srgbClr val="FFC000"/>
        </a:solidFill>
      </dgm:spPr>
    </dgm:pt>
    <dgm:pt modelId="{6D3E8C77-C551-45D1-87DF-AC00B792E6C4}" type="pres">
      <dgm:prSet presAssocID="{E880F0A0-683C-406B-A262-C04B411D4237}" presName="Parent" presStyleLbl="revTx" presStyleIdx="4" presStyleCnt="6" custAng="5400000" custLinFactX="-100000" custLinFactNeighborX="-178338" custLinFactNeighborY="24242">
        <dgm:presLayoutVars>
          <dgm:chMax val="1"/>
          <dgm:chPref val="1"/>
          <dgm:bulletEnabled val="1"/>
        </dgm:presLayoutVars>
      </dgm:prSet>
      <dgm:spPr/>
      <dgm:t>
        <a:bodyPr/>
        <a:lstStyle/>
        <a:p>
          <a:endParaRPr lang="en-US"/>
        </a:p>
      </dgm:t>
    </dgm:pt>
    <dgm:pt modelId="{AF9DC44B-BDF9-45A2-A7EC-477A26E027A8}" type="pres">
      <dgm:prSet presAssocID="{919FE4F9-2CF6-4CD6-8E62-6E215248089F}" presName="ParentComposite" presStyleCnt="0"/>
      <dgm:spPr/>
    </dgm:pt>
    <dgm:pt modelId="{FE92FBAB-BA8E-4144-9EB7-775780274604}" type="pres">
      <dgm:prSet presAssocID="{919FE4F9-2CF6-4CD6-8E62-6E215248089F}" presName="Chord" presStyleLbl="bgShp" presStyleIdx="5" presStyleCnt="6" custAng="5400000" custLinFactX="-200000" custLinFactY="168343" custLinFactNeighborX="-296657" custLinFactNeighborY="200000"/>
      <dgm:spPr>
        <a:solidFill>
          <a:srgbClr val="FF0000"/>
        </a:solidFill>
        <a:ln>
          <a:solidFill>
            <a:schemeClr val="bg1">
              <a:lumMod val="85000"/>
              <a:lumOff val="15000"/>
            </a:schemeClr>
          </a:solidFill>
        </a:ln>
      </dgm:spPr>
    </dgm:pt>
    <dgm:pt modelId="{B5D9A65F-CC2B-4527-A51C-59AF23015008}" type="pres">
      <dgm:prSet presAssocID="{919FE4F9-2CF6-4CD6-8E62-6E215248089F}" presName="Pie" presStyleLbl="alignNode1" presStyleIdx="5" presStyleCnt="6" custAng="5400000" custLinFactX="-300000" custLinFactY="200000" custLinFactNeighborX="-320819" custLinFactNeighborY="260428"/>
      <dgm:spPr>
        <a:solidFill>
          <a:srgbClr val="FFC000"/>
        </a:solidFill>
      </dgm:spPr>
    </dgm:pt>
    <dgm:pt modelId="{1FCBA203-8823-415B-B44A-B2E0CF983318}" type="pres">
      <dgm:prSet presAssocID="{919FE4F9-2CF6-4CD6-8E62-6E215248089F}" presName="Parent" presStyleLbl="revTx" presStyleIdx="5" presStyleCnt="6" custAng="5400000" custLinFactX="-200000" custLinFactNeighborX="-245496" custLinFactNeighborY="47541">
        <dgm:presLayoutVars>
          <dgm:chMax val="1"/>
          <dgm:chPref val="1"/>
          <dgm:bulletEnabled val="1"/>
        </dgm:presLayoutVars>
      </dgm:prSet>
      <dgm:spPr/>
      <dgm:t>
        <a:bodyPr/>
        <a:lstStyle/>
        <a:p>
          <a:endParaRPr lang="en-US"/>
        </a:p>
      </dgm:t>
    </dgm:pt>
  </dgm:ptLst>
  <dgm:cxnLst>
    <dgm:cxn modelId="{4ECD1044-8862-4B7D-8962-27B541377963}" type="presOf" srcId="{73FF11E6-87A9-4362-9C5B-6DFE3DA4EFDB}" destId="{49666A6B-AB51-4367-AA34-8E0B1A369DDB}" srcOrd="0" destOrd="0" presId="urn:microsoft.com/office/officeart/2009/3/layout/PieProcess"/>
    <dgm:cxn modelId="{462DE24E-67D4-4BDB-90A1-19401B05BC54}" srcId="{054752AE-9346-480B-8BDD-DB18CC60C756}" destId="{73FF11E6-87A9-4362-9C5B-6DFE3DA4EFDB}" srcOrd="0" destOrd="0" parTransId="{E6388E1C-8F7E-4B4C-ACD5-73FE53F1F79F}" sibTransId="{888EE66C-CF5B-4269-9120-9A6E519B45F6}"/>
    <dgm:cxn modelId="{3407B3CE-FCBE-41F6-8C4D-6FCB9C714E0F}" type="presOf" srcId="{FA3ED2BD-ADD9-46B4-A459-8293C9E150EB}" destId="{BD92978D-0292-4BC0-8F65-D68BBDA82CC3}" srcOrd="0" destOrd="0" presId="urn:microsoft.com/office/officeart/2009/3/layout/PieProcess"/>
    <dgm:cxn modelId="{15BC462F-5186-4653-8A52-4F45D66DD103}" srcId="{054752AE-9346-480B-8BDD-DB18CC60C756}" destId="{FA3ED2BD-ADD9-46B4-A459-8293C9E150EB}" srcOrd="1" destOrd="0" parTransId="{6084BEE0-FAD4-4F42-A9A8-5BAD6FBCE6A0}" sibTransId="{B087FB87-D32E-411A-9C39-CF7D98D467F5}"/>
    <dgm:cxn modelId="{D3BAFBD0-E5BD-460F-B9E2-614E6AF1CAC0}" srcId="{054752AE-9346-480B-8BDD-DB18CC60C756}" destId="{919FE4F9-2CF6-4CD6-8E62-6E215248089F}" srcOrd="5" destOrd="0" parTransId="{FBAD792C-7B79-494C-BB2C-EE74B3B1A10F}" sibTransId="{BBFB390F-45F1-4DCB-9279-5E0B4DD1A466}"/>
    <dgm:cxn modelId="{69CDC682-15FC-4069-B5B4-FE7324BF32BE}" srcId="{054752AE-9346-480B-8BDD-DB18CC60C756}" destId="{E880F0A0-683C-406B-A262-C04B411D4237}" srcOrd="4" destOrd="0" parTransId="{D178E160-3E73-49F2-8529-5580DCAA2DE6}" sibTransId="{ED2015B2-E5C8-43CD-9DDE-0AB8DC5EE3CA}"/>
    <dgm:cxn modelId="{2B0F52D7-B030-44E0-9B83-679B48D2CB5E}" type="presOf" srcId="{919FE4F9-2CF6-4CD6-8E62-6E215248089F}" destId="{1FCBA203-8823-415B-B44A-B2E0CF983318}" srcOrd="0" destOrd="0" presId="urn:microsoft.com/office/officeart/2009/3/layout/PieProcess"/>
    <dgm:cxn modelId="{866C5590-68F9-42E6-88FD-884BA6AFD9E9}" srcId="{054752AE-9346-480B-8BDD-DB18CC60C756}" destId="{74F495C9-B843-4B29-97C9-120F899EBBAA}" srcOrd="2" destOrd="0" parTransId="{590B0474-C2CD-41E0-8680-6D2944E84BCA}" sibTransId="{D90F3867-F4A7-4AD9-9078-FF8DC2CAD0BB}"/>
    <dgm:cxn modelId="{A6BAD1B3-CB3C-4A01-95A5-8999AFCD8F80}" type="presOf" srcId="{74F495C9-B843-4B29-97C9-120F899EBBAA}" destId="{AB7D05E5-3A31-488F-9C96-8F3834A7E497}" srcOrd="0" destOrd="0" presId="urn:microsoft.com/office/officeart/2009/3/layout/PieProcess"/>
    <dgm:cxn modelId="{CC9E93AB-45B0-43C6-86A4-67D47CB32678}" type="presOf" srcId="{0936D346-ADA6-4123-9846-4BB778FD5302}" destId="{F68E32E4-A4F1-4971-8F6F-091A19A992B4}" srcOrd="0" destOrd="0" presId="urn:microsoft.com/office/officeart/2009/3/layout/PieProcess"/>
    <dgm:cxn modelId="{C9D75974-62E8-4D3A-9B16-832025702AFF}" type="presOf" srcId="{054752AE-9346-480B-8BDD-DB18CC60C756}" destId="{F9BA3EE5-4B61-4873-BED9-4B421A6EDC2A}" srcOrd="0" destOrd="0" presId="urn:microsoft.com/office/officeart/2009/3/layout/PieProcess"/>
    <dgm:cxn modelId="{85258430-B1D6-4743-9141-A707182D2CBD}" type="presOf" srcId="{E880F0A0-683C-406B-A262-C04B411D4237}" destId="{6D3E8C77-C551-45D1-87DF-AC00B792E6C4}" srcOrd="0" destOrd="0" presId="urn:microsoft.com/office/officeart/2009/3/layout/PieProcess"/>
    <dgm:cxn modelId="{AC54C71B-6539-4DCB-A32A-9CB0C62A4875}" srcId="{054752AE-9346-480B-8BDD-DB18CC60C756}" destId="{0936D346-ADA6-4123-9846-4BB778FD5302}" srcOrd="3" destOrd="0" parTransId="{7A644A3B-6E11-4C7F-971F-D96CEAD8E096}" sibTransId="{694D345A-8ECC-45D6-B6D8-DDC8841B1C7A}"/>
    <dgm:cxn modelId="{34B981BB-B84A-45BC-BE0E-08BD85C71B02}" type="presParOf" srcId="{F9BA3EE5-4B61-4873-BED9-4B421A6EDC2A}" destId="{69C77330-E677-4A7D-8FAC-6FA639B0D6A2}" srcOrd="0" destOrd="0" presId="urn:microsoft.com/office/officeart/2009/3/layout/PieProcess"/>
    <dgm:cxn modelId="{28B5947F-2148-4BF9-BBBE-0623172C8D45}" type="presParOf" srcId="{69C77330-E677-4A7D-8FAC-6FA639B0D6A2}" destId="{8F50C20A-6B3E-42D2-9411-2C1F3C8306F7}" srcOrd="0" destOrd="0" presId="urn:microsoft.com/office/officeart/2009/3/layout/PieProcess"/>
    <dgm:cxn modelId="{74A8F4A4-94E5-434C-B634-95148E5907EF}" type="presParOf" srcId="{69C77330-E677-4A7D-8FAC-6FA639B0D6A2}" destId="{FD6B4527-E6A3-45A4-976B-9FF680D20AC9}" srcOrd="1" destOrd="0" presId="urn:microsoft.com/office/officeart/2009/3/layout/PieProcess"/>
    <dgm:cxn modelId="{7760D4F7-4183-4626-8330-089C6020E793}" type="presParOf" srcId="{69C77330-E677-4A7D-8FAC-6FA639B0D6A2}" destId="{49666A6B-AB51-4367-AA34-8E0B1A369DDB}" srcOrd="2" destOrd="0" presId="urn:microsoft.com/office/officeart/2009/3/layout/PieProcess"/>
    <dgm:cxn modelId="{3300C484-98E1-4833-B973-08F330A73FCC}" type="presParOf" srcId="{F9BA3EE5-4B61-4873-BED9-4B421A6EDC2A}" destId="{849124B0-911D-491F-9BFA-3690BA6C2ABE}" srcOrd="1" destOrd="0" presId="urn:microsoft.com/office/officeart/2009/3/layout/PieProcess"/>
    <dgm:cxn modelId="{92BEB1DF-F672-41C0-82C6-9EC3E81A3A6F}" type="presParOf" srcId="{849124B0-911D-491F-9BFA-3690BA6C2ABE}" destId="{809437A5-DA69-4F4D-ACA8-23AF9AF33EAC}" srcOrd="0" destOrd="0" presId="urn:microsoft.com/office/officeart/2009/3/layout/PieProcess"/>
    <dgm:cxn modelId="{F348D5C9-3E5F-4985-802C-40B70EE89A61}" type="presParOf" srcId="{849124B0-911D-491F-9BFA-3690BA6C2ABE}" destId="{E14E3938-927A-4B17-A965-4D5F2220418C}" srcOrd="1" destOrd="0" presId="urn:microsoft.com/office/officeart/2009/3/layout/PieProcess"/>
    <dgm:cxn modelId="{ABB7A883-C690-4F0D-A8BD-7BB9E97B25B3}" type="presParOf" srcId="{849124B0-911D-491F-9BFA-3690BA6C2ABE}" destId="{BD92978D-0292-4BC0-8F65-D68BBDA82CC3}" srcOrd="2" destOrd="0" presId="urn:microsoft.com/office/officeart/2009/3/layout/PieProcess"/>
    <dgm:cxn modelId="{B399040E-CF60-4B94-8589-0AE7D5F26C86}" type="presParOf" srcId="{F9BA3EE5-4B61-4873-BED9-4B421A6EDC2A}" destId="{47D65A3D-1278-4AB2-B606-3A7AF5EFA190}" srcOrd="2" destOrd="0" presId="urn:microsoft.com/office/officeart/2009/3/layout/PieProcess"/>
    <dgm:cxn modelId="{DB15448B-6810-463F-ABFD-741467B94870}" type="presParOf" srcId="{47D65A3D-1278-4AB2-B606-3A7AF5EFA190}" destId="{09067865-9CEC-435D-8C10-01BCD3EC8BB0}" srcOrd="0" destOrd="0" presId="urn:microsoft.com/office/officeart/2009/3/layout/PieProcess"/>
    <dgm:cxn modelId="{56FF551F-3251-4A5F-88E6-A050FEB116E7}" type="presParOf" srcId="{47D65A3D-1278-4AB2-B606-3A7AF5EFA190}" destId="{BE82FBBC-A706-4C2A-831F-87FDD9B43ED9}" srcOrd="1" destOrd="0" presId="urn:microsoft.com/office/officeart/2009/3/layout/PieProcess"/>
    <dgm:cxn modelId="{57EF4FDC-96E5-40DF-95F7-69E9FF2C3D67}" type="presParOf" srcId="{47D65A3D-1278-4AB2-B606-3A7AF5EFA190}" destId="{AB7D05E5-3A31-488F-9C96-8F3834A7E497}" srcOrd="2" destOrd="0" presId="urn:microsoft.com/office/officeart/2009/3/layout/PieProcess"/>
    <dgm:cxn modelId="{65504E36-AA2E-4A25-B2E8-A1BA5C5FCF98}" type="presParOf" srcId="{F9BA3EE5-4B61-4873-BED9-4B421A6EDC2A}" destId="{1ECD2A5F-08BE-436F-A2AF-0F4D6D94E546}" srcOrd="3" destOrd="0" presId="urn:microsoft.com/office/officeart/2009/3/layout/PieProcess"/>
    <dgm:cxn modelId="{A41F2DAB-8192-47E1-86CC-79F96B3C3D6D}" type="presParOf" srcId="{1ECD2A5F-08BE-436F-A2AF-0F4D6D94E546}" destId="{68CF4055-9125-42A7-BA1E-98FBC82B5A6A}" srcOrd="0" destOrd="0" presId="urn:microsoft.com/office/officeart/2009/3/layout/PieProcess"/>
    <dgm:cxn modelId="{3F9A7C9E-DBE2-49B0-8FF1-DEF0F7279E5C}" type="presParOf" srcId="{1ECD2A5F-08BE-436F-A2AF-0F4D6D94E546}" destId="{934B29D1-88F4-46EA-84BB-072940F1864B}" srcOrd="1" destOrd="0" presId="urn:microsoft.com/office/officeart/2009/3/layout/PieProcess"/>
    <dgm:cxn modelId="{C6A32084-B04E-4415-B10E-C6BD4DFF5C41}" type="presParOf" srcId="{1ECD2A5F-08BE-436F-A2AF-0F4D6D94E546}" destId="{F68E32E4-A4F1-4971-8F6F-091A19A992B4}" srcOrd="2" destOrd="0" presId="urn:microsoft.com/office/officeart/2009/3/layout/PieProcess"/>
    <dgm:cxn modelId="{7EFFB8D5-11AF-4195-9F13-7F88E6BE9319}" type="presParOf" srcId="{F9BA3EE5-4B61-4873-BED9-4B421A6EDC2A}" destId="{181A1E35-9319-4610-A215-B6E0030FFD94}" srcOrd="4" destOrd="0" presId="urn:microsoft.com/office/officeart/2009/3/layout/PieProcess"/>
    <dgm:cxn modelId="{FAC9D670-D27D-4767-922F-AB988E1BAF32}" type="presParOf" srcId="{181A1E35-9319-4610-A215-B6E0030FFD94}" destId="{EBB02E30-A407-4BEC-A91E-B21874F72405}" srcOrd="0" destOrd="0" presId="urn:microsoft.com/office/officeart/2009/3/layout/PieProcess"/>
    <dgm:cxn modelId="{1A41B3DF-3036-49B7-8A38-4A8BCC8968A1}" type="presParOf" srcId="{181A1E35-9319-4610-A215-B6E0030FFD94}" destId="{F591B3D4-EA05-4E81-AD80-4D7508B817CF}" srcOrd="1" destOrd="0" presId="urn:microsoft.com/office/officeart/2009/3/layout/PieProcess"/>
    <dgm:cxn modelId="{A45BE114-8873-4FCE-B911-7EEA9E6060D8}" type="presParOf" srcId="{181A1E35-9319-4610-A215-B6E0030FFD94}" destId="{6D3E8C77-C551-45D1-87DF-AC00B792E6C4}" srcOrd="2" destOrd="0" presId="urn:microsoft.com/office/officeart/2009/3/layout/PieProcess"/>
    <dgm:cxn modelId="{A5760452-E9ED-4369-AE9F-EDD29CC7645C}" type="presParOf" srcId="{F9BA3EE5-4B61-4873-BED9-4B421A6EDC2A}" destId="{AF9DC44B-BDF9-45A2-A7EC-477A26E027A8}" srcOrd="5" destOrd="0" presId="urn:microsoft.com/office/officeart/2009/3/layout/PieProcess"/>
    <dgm:cxn modelId="{5BE53566-7549-4DC9-87A7-8C3928CAA934}" type="presParOf" srcId="{AF9DC44B-BDF9-45A2-A7EC-477A26E027A8}" destId="{FE92FBAB-BA8E-4144-9EB7-775780274604}" srcOrd="0" destOrd="0" presId="urn:microsoft.com/office/officeart/2009/3/layout/PieProcess"/>
    <dgm:cxn modelId="{4C9935FB-852A-4233-86B0-2D51D68DFAA6}" type="presParOf" srcId="{AF9DC44B-BDF9-45A2-A7EC-477A26E027A8}" destId="{B5D9A65F-CC2B-4527-A51C-59AF23015008}" srcOrd="1" destOrd="0" presId="urn:microsoft.com/office/officeart/2009/3/layout/PieProcess"/>
    <dgm:cxn modelId="{450E8499-B15C-4ABD-8DFD-B792F53EAA1C}" type="presParOf" srcId="{AF9DC44B-BDF9-45A2-A7EC-477A26E027A8}" destId="{1FCBA203-8823-415B-B44A-B2E0CF983318}" srcOrd="2"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0C20A-6B3E-42D2-9411-2C1F3C8306F7}">
      <dsp:nvSpPr>
        <dsp:cNvPr id="0" name=""/>
        <dsp:cNvSpPr/>
      </dsp:nvSpPr>
      <dsp:spPr>
        <a:xfrm rot="5400000">
          <a:off x="39932" y="104859"/>
          <a:ext cx="1386534" cy="1386534"/>
        </a:xfrm>
        <a:prstGeom prst="chord">
          <a:avLst>
            <a:gd name="adj1" fmla="val 4800000"/>
            <a:gd name="adj2" fmla="val 16800000"/>
          </a:avLst>
        </a:prstGeom>
        <a:solidFill>
          <a:srgbClr val="FF0000"/>
        </a:solidFill>
        <a:ln>
          <a:solidFill>
            <a:schemeClr val="bg1">
              <a:lumMod val="85000"/>
              <a:lumOff val="15000"/>
            </a:schemeClr>
          </a:solid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D6B4527-E6A3-45A4-976B-9FF680D20AC9}">
      <dsp:nvSpPr>
        <dsp:cNvPr id="0" name=""/>
        <dsp:cNvSpPr/>
      </dsp:nvSpPr>
      <dsp:spPr>
        <a:xfrm rot="5400000">
          <a:off x="178580" y="243516"/>
          <a:ext cx="1109227" cy="1109227"/>
        </a:xfrm>
        <a:prstGeom prst="pie">
          <a:avLst>
            <a:gd name="adj1" fmla="val 14400000"/>
            <a:gd name="adj2" fmla="val 16200000"/>
          </a:avLst>
        </a:prstGeom>
        <a:solidFill>
          <a:srgbClr val="FFC000"/>
        </a:solidFill>
        <a:ln w="9525" cap="rnd"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9666A6B-AB51-4367-AA34-8E0B1A369DDB}">
      <dsp:nvSpPr>
        <dsp:cNvPr id="0" name=""/>
        <dsp:cNvSpPr/>
      </dsp:nvSpPr>
      <dsp:spPr>
        <a:xfrm>
          <a:off x="1722395" y="148520"/>
          <a:ext cx="4020951" cy="83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555750">
            <a:lnSpc>
              <a:spcPct val="90000"/>
            </a:lnSpc>
            <a:spcBef>
              <a:spcPct val="0"/>
            </a:spcBef>
            <a:spcAft>
              <a:spcPct val="35000"/>
            </a:spcAft>
          </a:pPr>
          <a:r>
            <a:rPr lang="sr-Latn-RS" sz="3500" b="1" kern="1200" dirty="0" smtClean="0">
              <a:ln>
                <a:solidFill>
                  <a:schemeClr val="bg1"/>
                </a:solidFill>
              </a:ln>
              <a:solidFill>
                <a:srgbClr val="FF0000"/>
              </a:solidFill>
              <a:latin typeface="Arial Rounded MT Bold" panose="020F0704030504030204" pitchFamily="34" charset="0"/>
            </a:rPr>
            <a:t>PRODAJA</a:t>
          </a:r>
          <a:endParaRPr lang="en-US" sz="3500" b="1" kern="1200" dirty="0">
            <a:ln>
              <a:solidFill>
                <a:schemeClr val="bg1"/>
              </a:solidFill>
            </a:ln>
            <a:solidFill>
              <a:srgbClr val="FF0000"/>
            </a:solidFill>
            <a:latin typeface="Arial Rounded MT Bold" panose="020F0704030504030204" pitchFamily="34" charset="0"/>
          </a:endParaRPr>
        </a:p>
      </dsp:txBody>
      <dsp:txXfrm>
        <a:off x="1722395" y="148520"/>
        <a:ext cx="4020951" cy="831920"/>
      </dsp:txXfrm>
    </dsp:sp>
    <dsp:sp modelId="{809437A5-DA69-4F4D-ACA8-23AF9AF33EAC}">
      <dsp:nvSpPr>
        <dsp:cNvPr id="0" name=""/>
        <dsp:cNvSpPr/>
      </dsp:nvSpPr>
      <dsp:spPr>
        <a:xfrm rot="5400000">
          <a:off x="17872" y="1169926"/>
          <a:ext cx="1386534" cy="1386534"/>
        </a:xfrm>
        <a:prstGeom prst="chord">
          <a:avLst>
            <a:gd name="adj1" fmla="val 4800000"/>
            <a:gd name="adj2" fmla="val 16800000"/>
          </a:avLst>
        </a:prstGeom>
        <a:solidFill>
          <a:srgbClr val="FF0000"/>
        </a:solidFill>
        <a:ln>
          <a:solidFill>
            <a:schemeClr val="bg1">
              <a:lumMod val="85000"/>
              <a:lumOff val="15000"/>
            </a:schemeClr>
          </a:solid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E14E3938-927A-4B17-A965-4D5F2220418C}">
      <dsp:nvSpPr>
        <dsp:cNvPr id="0" name=""/>
        <dsp:cNvSpPr/>
      </dsp:nvSpPr>
      <dsp:spPr>
        <a:xfrm rot="5400000">
          <a:off x="156517" y="1308574"/>
          <a:ext cx="1109227" cy="1109227"/>
        </a:xfrm>
        <a:prstGeom prst="pie">
          <a:avLst>
            <a:gd name="adj1" fmla="val 12600000"/>
            <a:gd name="adj2" fmla="val 16200000"/>
          </a:avLst>
        </a:prstGeom>
        <a:solidFill>
          <a:srgbClr val="FFC000"/>
        </a:solidFill>
        <a:ln w="9525" cap="rnd" cmpd="sng" algn="ctr">
          <a:solidFill>
            <a:schemeClr val="accent5">
              <a:hueOff val="-135193"/>
              <a:satOff val="-3619"/>
              <a:lumOff val="-1255"/>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D92978D-0292-4BC0-8F65-D68BBDA82CC3}">
      <dsp:nvSpPr>
        <dsp:cNvPr id="0" name=""/>
        <dsp:cNvSpPr/>
      </dsp:nvSpPr>
      <dsp:spPr>
        <a:xfrm>
          <a:off x="1722966" y="1287293"/>
          <a:ext cx="4020951" cy="83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555750">
            <a:lnSpc>
              <a:spcPct val="90000"/>
            </a:lnSpc>
            <a:spcBef>
              <a:spcPct val="0"/>
            </a:spcBef>
            <a:spcAft>
              <a:spcPct val="35000"/>
            </a:spcAft>
          </a:pPr>
          <a:r>
            <a:rPr lang="sr-Latn-RS" sz="3500" kern="1200" dirty="0" smtClean="0">
              <a:ln>
                <a:solidFill>
                  <a:schemeClr val="bg1"/>
                </a:solidFill>
              </a:ln>
              <a:solidFill>
                <a:srgbClr val="FF0000"/>
              </a:solidFill>
              <a:latin typeface="Arial Rounded MT Bold" panose="020F0704030504030204" pitchFamily="34" charset="0"/>
            </a:rPr>
            <a:t>PROJEKTOVANJE</a:t>
          </a:r>
          <a:endParaRPr lang="en-US" sz="3500" kern="1200" dirty="0">
            <a:ln>
              <a:solidFill>
                <a:schemeClr val="bg1"/>
              </a:solidFill>
            </a:ln>
            <a:solidFill>
              <a:srgbClr val="FF0000"/>
            </a:solidFill>
            <a:latin typeface="Arial Rounded MT Bold" panose="020F0704030504030204" pitchFamily="34" charset="0"/>
          </a:endParaRPr>
        </a:p>
      </dsp:txBody>
      <dsp:txXfrm>
        <a:off x="1722966" y="1287293"/>
        <a:ext cx="4020951" cy="831920"/>
      </dsp:txXfrm>
    </dsp:sp>
    <dsp:sp modelId="{09067865-9CEC-435D-8C10-01BCD3EC8BB0}">
      <dsp:nvSpPr>
        <dsp:cNvPr id="0" name=""/>
        <dsp:cNvSpPr/>
      </dsp:nvSpPr>
      <dsp:spPr>
        <a:xfrm rot="5400000">
          <a:off x="55586" y="2246071"/>
          <a:ext cx="1386534" cy="1386534"/>
        </a:xfrm>
        <a:prstGeom prst="chord">
          <a:avLst>
            <a:gd name="adj1" fmla="val 4800000"/>
            <a:gd name="adj2" fmla="val 16800000"/>
          </a:avLst>
        </a:prstGeom>
        <a:solidFill>
          <a:srgbClr val="FF0000"/>
        </a:solidFill>
        <a:ln>
          <a:solidFill>
            <a:schemeClr val="bg1">
              <a:lumMod val="85000"/>
              <a:lumOff val="15000"/>
            </a:schemeClr>
          </a:solid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E82FBBC-A706-4C2A-831F-87FDD9B43ED9}">
      <dsp:nvSpPr>
        <dsp:cNvPr id="0" name=""/>
        <dsp:cNvSpPr/>
      </dsp:nvSpPr>
      <dsp:spPr>
        <a:xfrm rot="5400000">
          <a:off x="194231" y="2384736"/>
          <a:ext cx="1109227" cy="1109227"/>
        </a:xfrm>
        <a:prstGeom prst="pie">
          <a:avLst>
            <a:gd name="adj1" fmla="val 10800000"/>
            <a:gd name="adj2" fmla="val 16200000"/>
          </a:avLst>
        </a:prstGeom>
        <a:solidFill>
          <a:srgbClr val="FFC000"/>
        </a:solidFill>
        <a:ln w="9525" cap="rnd" cmpd="sng" algn="ctr">
          <a:solidFill>
            <a:schemeClr val="accent5">
              <a:hueOff val="-270386"/>
              <a:satOff val="-7238"/>
              <a:lumOff val="-2511"/>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B7D05E5-3A31-488F-9C96-8F3834A7E497}">
      <dsp:nvSpPr>
        <dsp:cNvPr id="0" name=""/>
        <dsp:cNvSpPr/>
      </dsp:nvSpPr>
      <dsp:spPr>
        <a:xfrm>
          <a:off x="1656310" y="2274718"/>
          <a:ext cx="4020951" cy="83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555750">
            <a:lnSpc>
              <a:spcPct val="90000"/>
            </a:lnSpc>
            <a:spcBef>
              <a:spcPct val="0"/>
            </a:spcBef>
            <a:spcAft>
              <a:spcPct val="35000"/>
            </a:spcAft>
          </a:pPr>
          <a:r>
            <a:rPr lang="sr-Latn-RS" sz="3500" kern="1200" dirty="0" smtClean="0">
              <a:ln>
                <a:solidFill>
                  <a:schemeClr val="bg1"/>
                </a:solidFill>
              </a:ln>
              <a:solidFill>
                <a:srgbClr val="FF0000"/>
              </a:solidFill>
              <a:latin typeface="Arial Rounded MT Bold" panose="020F0704030504030204" pitchFamily="34" charset="0"/>
            </a:rPr>
            <a:t>INSTALACIJE</a:t>
          </a:r>
          <a:endParaRPr lang="en-US" sz="3500" kern="1200" dirty="0">
            <a:ln>
              <a:solidFill>
                <a:schemeClr val="bg1"/>
              </a:solidFill>
            </a:ln>
            <a:solidFill>
              <a:srgbClr val="FF0000"/>
            </a:solidFill>
            <a:latin typeface="Arial Rounded MT Bold" panose="020F0704030504030204" pitchFamily="34" charset="0"/>
          </a:endParaRPr>
        </a:p>
      </dsp:txBody>
      <dsp:txXfrm>
        <a:off x="1656310" y="2274718"/>
        <a:ext cx="4020951" cy="831920"/>
      </dsp:txXfrm>
    </dsp:sp>
    <dsp:sp modelId="{68CF4055-9125-42A7-BA1E-98FBC82B5A6A}">
      <dsp:nvSpPr>
        <dsp:cNvPr id="0" name=""/>
        <dsp:cNvSpPr/>
      </dsp:nvSpPr>
      <dsp:spPr>
        <a:xfrm rot="5400000">
          <a:off x="-14641" y="3318556"/>
          <a:ext cx="1386534" cy="1386534"/>
        </a:xfrm>
        <a:prstGeom prst="chord">
          <a:avLst>
            <a:gd name="adj1" fmla="val 4800000"/>
            <a:gd name="adj2" fmla="val 16800000"/>
          </a:avLst>
        </a:prstGeom>
        <a:solidFill>
          <a:srgbClr val="FF0000"/>
        </a:solidFill>
        <a:ln>
          <a:solidFill>
            <a:schemeClr val="bg1">
              <a:lumMod val="85000"/>
              <a:lumOff val="15000"/>
            </a:schemeClr>
          </a:solid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34B29D1-88F4-46EA-84BB-072940F1864B}">
      <dsp:nvSpPr>
        <dsp:cNvPr id="0" name=""/>
        <dsp:cNvSpPr/>
      </dsp:nvSpPr>
      <dsp:spPr>
        <a:xfrm rot="5400000">
          <a:off x="124061" y="3457204"/>
          <a:ext cx="1109227" cy="1109227"/>
        </a:xfrm>
        <a:prstGeom prst="pie">
          <a:avLst>
            <a:gd name="adj1" fmla="val 9000000"/>
            <a:gd name="adj2" fmla="val 16200000"/>
          </a:avLst>
        </a:prstGeom>
        <a:solidFill>
          <a:srgbClr val="FFC000"/>
        </a:solidFill>
        <a:ln w="9525" cap="rnd" cmpd="sng" algn="ctr">
          <a:solidFill>
            <a:schemeClr val="accent5">
              <a:hueOff val="-405579"/>
              <a:satOff val="-10857"/>
              <a:lumOff val="-3766"/>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68E32E4-A4F1-4971-8F6F-091A19A992B4}">
      <dsp:nvSpPr>
        <dsp:cNvPr id="0" name=""/>
        <dsp:cNvSpPr/>
      </dsp:nvSpPr>
      <dsp:spPr>
        <a:xfrm>
          <a:off x="1661215" y="3314054"/>
          <a:ext cx="4020951" cy="83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555750">
            <a:lnSpc>
              <a:spcPct val="90000"/>
            </a:lnSpc>
            <a:spcBef>
              <a:spcPct val="0"/>
            </a:spcBef>
            <a:spcAft>
              <a:spcPct val="35000"/>
            </a:spcAft>
          </a:pPr>
          <a:r>
            <a:rPr lang="sr-Latn-RS" sz="3500" kern="1200" dirty="0" smtClean="0">
              <a:ln>
                <a:solidFill>
                  <a:schemeClr val="bg1"/>
                </a:solidFill>
              </a:ln>
              <a:solidFill>
                <a:srgbClr val="FF0000"/>
              </a:solidFill>
              <a:latin typeface="Arial Rounded MT Bold" panose="020F0704030504030204" pitchFamily="34" charset="0"/>
            </a:rPr>
            <a:t>KONTROLISANJA</a:t>
          </a:r>
          <a:endParaRPr lang="en-US" sz="3500" kern="1200" dirty="0">
            <a:ln>
              <a:solidFill>
                <a:schemeClr val="bg1"/>
              </a:solidFill>
            </a:ln>
            <a:solidFill>
              <a:srgbClr val="FF0000"/>
            </a:solidFill>
            <a:latin typeface="Arial Rounded MT Bold" panose="020F0704030504030204" pitchFamily="34" charset="0"/>
          </a:endParaRPr>
        </a:p>
      </dsp:txBody>
      <dsp:txXfrm>
        <a:off x="1661215" y="3314054"/>
        <a:ext cx="4020951" cy="831920"/>
      </dsp:txXfrm>
    </dsp:sp>
    <dsp:sp modelId="{EBB02E30-A407-4BEC-A91E-B21874F72405}">
      <dsp:nvSpPr>
        <dsp:cNvPr id="0" name=""/>
        <dsp:cNvSpPr/>
      </dsp:nvSpPr>
      <dsp:spPr>
        <a:xfrm rot="5400000">
          <a:off x="32223" y="4383110"/>
          <a:ext cx="1386534" cy="1386534"/>
        </a:xfrm>
        <a:prstGeom prst="chord">
          <a:avLst>
            <a:gd name="adj1" fmla="val 4800000"/>
            <a:gd name="adj2" fmla="val 16800000"/>
          </a:avLst>
        </a:prstGeom>
        <a:solidFill>
          <a:srgbClr val="FF0000"/>
        </a:solidFill>
        <a:ln>
          <a:solidFill>
            <a:schemeClr val="bg1">
              <a:lumMod val="85000"/>
              <a:lumOff val="15000"/>
            </a:schemeClr>
          </a:solid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591B3D4-EA05-4E81-AD80-4D7508B817CF}">
      <dsp:nvSpPr>
        <dsp:cNvPr id="0" name=""/>
        <dsp:cNvSpPr/>
      </dsp:nvSpPr>
      <dsp:spPr>
        <a:xfrm rot="5400000">
          <a:off x="170882" y="4521774"/>
          <a:ext cx="1109227" cy="1109227"/>
        </a:xfrm>
        <a:prstGeom prst="pie">
          <a:avLst>
            <a:gd name="adj1" fmla="val 7200000"/>
            <a:gd name="adj2" fmla="val 16200000"/>
          </a:avLst>
        </a:prstGeom>
        <a:solidFill>
          <a:srgbClr val="FFC000"/>
        </a:solidFill>
        <a:ln w="9525" cap="rnd" cmpd="sng" algn="ctr">
          <a:solidFill>
            <a:schemeClr val="accent5">
              <a:hueOff val="-540772"/>
              <a:satOff val="-14476"/>
              <a:lumOff val="-5022"/>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6D3E8C77-C551-45D1-87DF-AC00B792E6C4}">
      <dsp:nvSpPr>
        <dsp:cNvPr id="0" name=""/>
        <dsp:cNvSpPr/>
      </dsp:nvSpPr>
      <dsp:spPr>
        <a:xfrm>
          <a:off x="1636987" y="4384632"/>
          <a:ext cx="4020951" cy="83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555750">
            <a:lnSpc>
              <a:spcPct val="90000"/>
            </a:lnSpc>
            <a:spcBef>
              <a:spcPct val="0"/>
            </a:spcBef>
            <a:spcAft>
              <a:spcPct val="35000"/>
            </a:spcAft>
          </a:pPr>
          <a:r>
            <a:rPr lang="sr-Latn-RS" sz="3500" kern="1200" dirty="0" smtClean="0">
              <a:ln>
                <a:solidFill>
                  <a:schemeClr val="bg1"/>
                </a:solidFill>
              </a:ln>
              <a:solidFill>
                <a:srgbClr val="FF0000"/>
              </a:solidFill>
              <a:latin typeface="Arial Rounded MT Bold" panose="020F0704030504030204" pitchFamily="34" charset="0"/>
            </a:rPr>
            <a:t>ODRŽAVANJE</a:t>
          </a:r>
          <a:endParaRPr lang="en-US" sz="3500" kern="1200" dirty="0">
            <a:ln>
              <a:solidFill>
                <a:schemeClr val="bg1"/>
              </a:solidFill>
            </a:ln>
            <a:solidFill>
              <a:srgbClr val="FF0000"/>
            </a:solidFill>
            <a:latin typeface="Arial Rounded MT Bold" panose="020F0704030504030204" pitchFamily="34" charset="0"/>
          </a:endParaRPr>
        </a:p>
      </dsp:txBody>
      <dsp:txXfrm>
        <a:off x="1636987" y="4384632"/>
        <a:ext cx="4020951" cy="831920"/>
      </dsp:txXfrm>
    </dsp:sp>
    <dsp:sp modelId="{FE92FBAB-BA8E-4144-9EB7-775780274604}">
      <dsp:nvSpPr>
        <dsp:cNvPr id="0" name=""/>
        <dsp:cNvSpPr/>
      </dsp:nvSpPr>
      <dsp:spPr>
        <a:xfrm rot="5400000">
          <a:off x="47267" y="5397374"/>
          <a:ext cx="1386534" cy="1386534"/>
        </a:xfrm>
        <a:prstGeom prst="chord">
          <a:avLst>
            <a:gd name="adj1" fmla="val 4800000"/>
            <a:gd name="adj2" fmla="val 16800000"/>
          </a:avLst>
        </a:prstGeom>
        <a:solidFill>
          <a:srgbClr val="FF0000"/>
        </a:solidFill>
        <a:ln>
          <a:solidFill>
            <a:schemeClr val="bg1">
              <a:lumMod val="85000"/>
              <a:lumOff val="15000"/>
            </a:schemeClr>
          </a:solid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5D9A65F-CC2B-4527-A51C-59AF23015008}">
      <dsp:nvSpPr>
        <dsp:cNvPr id="0" name=""/>
        <dsp:cNvSpPr/>
      </dsp:nvSpPr>
      <dsp:spPr>
        <a:xfrm rot="5400000">
          <a:off x="185945" y="5536019"/>
          <a:ext cx="1109227" cy="1109227"/>
        </a:xfrm>
        <a:prstGeom prst="pie">
          <a:avLst>
            <a:gd name="adj1" fmla="val 5400000"/>
            <a:gd name="adj2" fmla="val 16200000"/>
          </a:avLst>
        </a:prstGeom>
        <a:solidFill>
          <a:srgbClr val="FFC000"/>
        </a:solidFill>
        <a:ln w="9525" cap="rnd" cmpd="sng" algn="ctr">
          <a:solidFill>
            <a:schemeClr val="accent5">
              <a:hueOff val="-675965"/>
              <a:satOff val="-18095"/>
              <a:lumOff val="-6277"/>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1FCBA203-8823-415B-B44A-B2E0CF983318}">
      <dsp:nvSpPr>
        <dsp:cNvPr id="0" name=""/>
        <dsp:cNvSpPr/>
      </dsp:nvSpPr>
      <dsp:spPr>
        <a:xfrm>
          <a:off x="1632900" y="5294559"/>
          <a:ext cx="4020951" cy="83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555750">
            <a:lnSpc>
              <a:spcPct val="90000"/>
            </a:lnSpc>
            <a:spcBef>
              <a:spcPct val="0"/>
            </a:spcBef>
            <a:spcAft>
              <a:spcPct val="35000"/>
            </a:spcAft>
          </a:pPr>
          <a:r>
            <a:rPr lang="sr-Latn-RS" sz="3500" b="0" kern="1200" dirty="0" smtClean="0">
              <a:ln>
                <a:solidFill>
                  <a:schemeClr val="bg1"/>
                </a:solidFill>
              </a:ln>
              <a:solidFill>
                <a:srgbClr val="FF0000"/>
              </a:solidFill>
              <a:latin typeface="Arial Rounded MT Bold" panose="020F0704030504030204" pitchFamily="34" charset="0"/>
            </a:rPr>
            <a:t>NADZOR</a:t>
          </a:r>
          <a:endParaRPr lang="en-US" sz="3500" b="0" kern="1200" dirty="0">
            <a:ln>
              <a:solidFill>
                <a:schemeClr val="bg1"/>
              </a:solidFill>
            </a:ln>
            <a:solidFill>
              <a:srgbClr val="FF0000"/>
            </a:solidFill>
            <a:latin typeface="Arial Rounded MT Bold" panose="020F0704030504030204" pitchFamily="34" charset="0"/>
          </a:endParaRPr>
        </a:p>
      </dsp:txBody>
      <dsp:txXfrm>
        <a:off x="1632900" y="5294559"/>
        <a:ext cx="4020951" cy="831920"/>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3320C5-5A36-4F08-9976-57600F7A979B}" type="datetimeFigureOut">
              <a:rPr lang="en-US" smtClean="0"/>
              <a:t>18-Oct-23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42C16-10A7-431F-94B1-53A67B27E12A}" type="slidenum">
              <a:rPr lang="en-US" smtClean="0"/>
              <a:t>‹#›</a:t>
            </a:fld>
            <a:endParaRPr lang="en-US"/>
          </a:p>
        </p:txBody>
      </p:sp>
    </p:spTree>
    <p:extLst>
      <p:ext uri="{BB962C8B-B14F-4D97-AF65-F5344CB8AC3E}">
        <p14:creationId xmlns:p14="http://schemas.microsoft.com/office/powerpoint/2010/main" val="325207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err="1" smtClean="0"/>
              <a:t>Comtrade</a:t>
            </a:r>
            <a:r>
              <a:rPr lang="en-US" sz="1100" dirty="0" smtClean="0"/>
              <a:t> Group is one of the largest IT organizations in Southeast Europe. Out of 1500 employees, more than 1000 are software engineers. In technology centers in Serbia, Slovenia and Bosnia and Herzegovina, our engineers are engaged in sophisticated software development projects for renowned clients in Europe and the region. </a:t>
            </a:r>
            <a:r>
              <a:rPr lang="en-US" sz="1100" dirty="0" err="1" smtClean="0"/>
              <a:t>Comtrade</a:t>
            </a:r>
            <a:r>
              <a:rPr lang="en-US" sz="1100" dirty="0" smtClean="0"/>
              <a:t> Group currently cooperates with more than 900 satisfied users in the region of South East Europe.</a:t>
            </a:r>
            <a:endParaRPr lang="sr-Latn-RS" sz="1100"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Copyright© 2010 ComTrade. All rights reserved.</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1DFF5-A497-4205-80B9-088AE0BDEC9F}"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96076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2C16-10A7-431F-94B1-53A67B27E12A}" type="slidenum">
              <a:rPr lang="en-US" smtClean="0"/>
              <a:t>14</a:t>
            </a:fld>
            <a:endParaRPr lang="en-US"/>
          </a:p>
        </p:txBody>
      </p:sp>
    </p:spTree>
    <p:extLst>
      <p:ext uri="{BB962C8B-B14F-4D97-AF65-F5344CB8AC3E}">
        <p14:creationId xmlns:p14="http://schemas.microsoft.com/office/powerpoint/2010/main" val="1606707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7252FB-1374-4542-9F4F-6F1C3CEAE72A}" type="datetimeFigureOut">
              <a:rPr lang="en-US" smtClean="0"/>
              <a:t>18-Oct-23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E1232-6C7F-42FC-BD31-9430D5361762}" type="slidenum">
              <a:rPr lang="en-US" smtClean="0"/>
              <a:t>‹#›</a:t>
            </a:fld>
            <a:endParaRPr lang="en-US"/>
          </a:p>
        </p:txBody>
      </p:sp>
    </p:spTree>
    <p:extLst>
      <p:ext uri="{BB962C8B-B14F-4D97-AF65-F5344CB8AC3E}">
        <p14:creationId xmlns:p14="http://schemas.microsoft.com/office/powerpoint/2010/main" val="276085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17252FB-1374-4542-9F4F-6F1C3CEAE72A}" type="datetimeFigureOut">
              <a:rPr lang="en-US" smtClean="0"/>
              <a:t>18-Oct-23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E1232-6C7F-42FC-BD31-9430D5361762}" type="slidenum">
              <a:rPr lang="en-US" smtClean="0"/>
              <a:t>‹#›</a:t>
            </a:fld>
            <a:endParaRPr lang="en-US"/>
          </a:p>
        </p:txBody>
      </p:sp>
    </p:spTree>
    <p:extLst>
      <p:ext uri="{BB962C8B-B14F-4D97-AF65-F5344CB8AC3E}">
        <p14:creationId xmlns:p14="http://schemas.microsoft.com/office/powerpoint/2010/main" val="1525487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7252FB-1374-4542-9F4F-6F1C3CEAE72A}" type="datetimeFigureOut">
              <a:rPr lang="en-US" smtClean="0"/>
              <a:t>18-Oct-23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E1232-6C7F-42FC-BD31-9430D5361762}" type="slidenum">
              <a:rPr lang="en-US" smtClean="0"/>
              <a:t>‹#›</a:t>
            </a:fld>
            <a:endParaRPr lang="en-US"/>
          </a:p>
        </p:txBody>
      </p:sp>
    </p:spTree>
    <p:extLst>
      <p:ext uri="{BB962C8B-B14F-4D97-AF65-F5344CB8AC3E}">
        <p14:creationId xmlns:p14="http://schemas.microsoft.com/office/powerpoint/2010/main" val="2110668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E17252FB-1374-4542-9F4F-6F1C3CEAE72A}" type="datetimeFigureOut">
              <a:rPr lang="en-US" smtClean="0"/>
              <a:t>18-Oct-23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E1232-6C7F-42FC-BD31-9430D5361762}" type="slidenum">
              <a:rPr lang="en-US" smtClean="0"/>
              <a:t>‹#›</a:t>
            </a:fld>
            <a:endParaRPr lang="en-US"/>
          </a:p>
        </p:txBody>
      </p:sp>
    </p:spTree>
    <p:extLst>
      <p:ext uri="{BB962C8B-B14F-4D97-AF65-F5344CB8AC3E}">
        <p14:creationId xmlns:p14="http://schemas.microsoft.com/office/powerpoint/2010/main" val="3257248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E17252FB-1374-4542-9F4F-6F1C3CEAE72A}" type="datetimeFigureOut">
              <a:rPr lang="en-US" smtClean="0"/>
              <a:t>18-Oct-23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E1232-6C7F-42FC-BD31-9430D5361762}" type="slidenum">
              <a:rPr lang="en-US" smtClean="0"/>
              <a:t>‹#›</a:t>
            </a:fld>
            <a:endParaRPr lang="en-US"/>
          </a:p>
        </p:txBody>
      </p:sp>
    </p:spTree>
    <p:extLst>
      <p:ext uri="{BB962C8B-B14F-4D97-AF65-F5344CB8AC3E}">
        <p14:creationId xmlns:p14="http://schemas.microsoft.com/office/powerpoint/2010/main" val="561744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7252FB-1374-4542-9F4F-6F1C3CEAE72A}" type="datetimeFigureOut">
              <a:rPr lang="en-US" smtClean="0"/>
              <a:t>18-Oct-23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E1232-6C7F-42FC-BD31-9430D5361762}" type="slidenum">
              <a:rPr lang="en-US" smtClean="0"/>
              <a:t>‹#›</a:t>
            </a:fld>
            <a:endParaRPr lang="en-US"/>
          </a:p>
        </p:txBody>
      </p:sp>
    </p:spTree>
    <p:extLst>
      <p:ext uri="{BB962C8B-B14F-4D97-AF65-F5344CB8AC3E}">
        <p14:creationId xmlns:p14="http://schemas.microsoft.com/office/powerpoint/2010/main" val="1260269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7252FB-1374-4542-9F4F-6F1C3CEAE72A}" type="datetimeFigureOut">
              <a:rPr lang="en-US" smtClean="0"/>
              <a:t>18-Oct-23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E1232-6C7F-42FC-BD31-9430D5361762}" type="slidenum">
              <a:rPr lang="en-US" smtClean="0"/>
              <a:t>‹#›</a:t>
            </a:fld>
            <a:endParaRPr lang="en-US"/>
          </a:p>
        </p:txBody>
      </p:sp>
    </p:spTree>
    <p:extLst>
      <p:ext uri="{BB962C8B-B14F-4D97-AF65-F5344CB8AC3E}">
        <p14:creationId xmlns:p14="http://schemas.microsoft.com/office/powerpoint/2010/main" val="829744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7252FB-1374-4542-9F4F-6F1C3CEAE72A}" type="datetimeFigureOut">
              <a:rPr lang="en-US" smtClean="0"/>
              <a:t>18-Oct-23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E1232-6C7F-42FC-BD31-9430D5361762}" type="slidenum">
              <a:rPr lang="en-US" smtClean="0"/>
              <a:t>‹#›</a:t>
            </a:fld>
            <a:endParaRPr lang="en-US"/>
          </a:p>
        </p:txBody>
      </p:sp>
    </p:spTree>
    <p:extLst>
      <p:ext uri="{BB962C8B-B14F-4D97-AF65-F5344CB8AC3E}">
        <p14:creationId xmlns:p14="http://schemas.microsoft.com/office/powerpoint/2010/main" val="244488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7252FB-1374-4542-9F4F-6F1C3CEAE72A}" type="datetimeFigureOut">
              <a:rPr lang="en-US" smtClean="0"/>
              <a:t>18-Oct-23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E1232-6C7F-42FC-BD31-9430D5361762}" type="slidenum">
              <a:rPr lang="en-US" smtClean="0"/>
              <a:t>‹#›</a:t>
            </a:fld>
            <a:endParaRPr lang="en-US"/>
          </a:p>
        </p:txBody>
      </p:sp>
    </p:spTree>
    <p:extLst>
      <p:ext uri="{BB962C8B-B14F-4D97-AF65-F5344CB8AC3E}">
        <p14:creationId xmlns:p14="http://schemas.microsoft.com/office/powerpoint/2010/main" val="235694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7252FB-1374-4542-9F4F-6F1C3CEAE72A}" type="datetimeFigureOut">
              <a:rPr lang="en-US" smtClean="0"/>
              <a:t>18-Oct-23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E1232-6C7F-42FC-BD31-9430D5361762}" type="slidenum">
              <a:rPr lang="en-US" smtClean="0"/>
              <a:t>‹#›</a:t>
            </a:fld>
            <a:endParaRPr lang="en-US"/>
          </a:p>
        </p:txBody>
      </p:sp>
    </p:spTree>
    <p:extLst>
      <p:ext uri="{BB962C8B-B14F-4D97-AF65-F5344CB8AC3E}">
        <p14:creationId xmlns:p14="http://schemas.microsoft.com/office/powerpoint/2010/main" val="365281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7252FB-1374-4542-9F4F-6F1C3CEAE72A}" type="datetimeFigureOut">
              <a:rPr lang="en-US" smtClean="0"/>
              <a:t>18-Oct-23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E1232-6C7F-42FC-BD31-9430D5361762}" type="slidenum">
              <a:rPr lang="en-US" smtClean="0"/>
              <a:t>‹#›</a:t>
            </a:fld>
            <a:endParaRPr lang="en-US"/>
          </a:p>
        </p:txBody>
      </p:sp>
    </p:spTree>
    <p:extLst>
      <p:ext uri="{BB962C8B-B14F-4D97-AF65-F5344CB8AC3E}">
        <p14:creationId xmlns:p14="http://schemas.microsoft.com/office/powerpoint/2010/main" val="37789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7252FB-1374-4542-9F4F-6F1C3CEAE72A}" type="datetimeFigureOut">
              <a:rPr lang="en-US" smtClean="0"/>
              <a:t>18-Oct-23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E1232-6C7F-42FC-BD31-9430D5361762}" type="slidenum">
              <a:rPr lang="en-US" smtClean="0"/>
              <a:t>‹#›</a:t>
            </a:fld>
            <a:endParaRPr lang="en-US"/>
          </a:p>
        </p:txBody>
      </p:sp>
    </p:spTree>
    <p:extLst>
      <p:ext uri="{BB962C8B-B14F-4D97-AF65-F5344CB8AC3E}">
        <p14:creationId xmlns:p14="http://schemas.microsoft.com/office/powerpoint/2010/main" val="679632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7252FB-1374-4542-9F4F-6F1C3CEAE72A}" type="datetimeFigureOut">
              <a:rPr lang="en-US" smtClean="0"/>
              <a:t>18-Oct-23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9E1232-6C7F-42FC-BD31-9430D5361762}" type="slidenum">
              <a:rPr lang="en-US" smtClean="0"/>
              <a:t>‹#›</a:t>
            </a:fld>
            <a:endParaRPr lang="en-US"/>
          </a:p>
        </p:txBody>
      </p:sp>
    </p:spTree>
    <p:extLst>
      <p:ext uri="{BB962C8B-B14F-4D97-AF65-F5344CB8AC3E}">
        <p14:creationId xmlns:p14="http://schemas.microsoft.com/office/powerpoint/2010/main" val="268967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7252FB-1374-4542-9F4F-6F1C3CEAE72A}" type="datetimeFigureOut">
              <a:rPr lang="en-US" smtClean="0"/>
              <a:t>18-Oct-23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9E1232-6C7F-42FC-BD31-9430D5361762}" type="slidenum">
              <a:rPr lang="en-US" smtClean="0"/>
              <a:t>‹#›</a:t>
            </a:fld>
            <a:endParaRPr lang="en-US"/>
          </a:p>
        </p:txBody>
      </p:sp>
    </p:spTree>
    <p:extLst>
      <p:ext uri="{BB962C8B-B14F-4D97-AF65-F5344CB8AC3E}">
        <p14:creationId xmlns:p14="http://schemas.microsoft.com/office/powerpoint/2010/main" val="1025173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252FB-1374-4542-9F4F-6F1C3CEAE72A}" type="datetimeFigureOut">
              <a:rPr lang="en-US" smtClean="0"/>
              <a:t>18-Oct-23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9E1232-6C7F-42FC-BD31-9430D5361762}" type="slidenum">
              <a:rPr lang="en-US" smtClean="0"/>
              <a:t>‹#›</a:t>
            </a:fld>
            <a:endParaRPr lang="en-US"/>
          </a:p>
        </p:txBody>
      </p:sp>
    </p:spTree>
    <p:extLst>
      <p:ext uri="{BB962C8B-B14F-4D97-AF65-F5344CB8AC3E}">
        <p14:creationId xmlns:p14="http://schemas.microsoft.com/office/powerpoint/2010/main" val="1291866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17252FB-1374-4542-9F4F-6F1C3CEAE72A}" type="datetimeFigureOut">
              <a:rPr lang="en-US" smtClean="0"/>
              <a:t>18-Oct-23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E1232-6C7F-42FC-BD31-9430D5361762}" type="slidenum">
              <a:rPr lang="en-US" smtClean="0"/>
              <a:t>‹#›</a:t>
            </a:fld>
            <a:endParaRPr lang="en-US"/>
          </a:p>
        </p:txBody>
      </p:sp>
    </p:spTree>
    <p:extLst>
      <p:ext uri="{BB962C8B-B14F-4D97-AF65-F5344CB8AC3E}">
        <p14:creationId xmlns:p14="http://schemas.microsoft.com/office/powerpoint/2010/main" val="32505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E17252FB-1374-4542-9F4F-6F1C3CEAE72A}" type="datetimeFigureOut">
              <a:rPr lang="en-US" smtClean="0"/>
              <a:t>18-Oct-23</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FA9E1232-6C7F-42FC-BD31-9430D5361762}" type="slidenum">
              <a:rPr lang="en-US" smtClean="0"/>
              <a:t>‹#›</a:t>
            </a:fld>
            <a:endParaRPr lang="en-US"/>
          </a:p>
        </p:txBody>
      </p:sp>
    </p:spTree>
    <p:extLst>
      <p:ext uri="{BB962C8B-B14F-4D97-AF65-F5344CB8AC3E}">
        <p14:creationId xmlns:p14="http://schemas.microsoft.com/office/powerpoint/2010/main" val="258221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4000"/>
            <a:lum/>
          </a:blip>
          <a:srcRect/>
          <a:stretch>
            <a:fillRect l="14000" t="2000" r="13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17252FB-1374-4542-9F4F-6F1C3CEAE72A}" type="datetimeFigureOut">
              <a:rPr lang="en-US" smtClean="0"/>
              <a:t>18-Oct-23</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A9E1232-6C7F-42FC-BD31-9430D5361762}" type="slidenum">
              <a:rPr lang="en-US" smtClean="0"/>
              <a:t>‹#›</a:t>
            </a:fld>
            <a:endParaRPr lang="en-US"/>
          </a:p>
        </p:txBody>
      </p:sp>
    </p:spTree>
    <p:extLst>
      <p:ext uri="{BB962C8B-B14F-4D97-AF65-F5344CB8AC3E}">
        <p14:creationId xmlns:p14="http://schemas.microsoft.com/office/powerpoint/2010/main" val="2055125410"/>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jpeg"/><Relationship Id="rId26" Type="http://schemas.openxmlformats.org/officeDocument/2006/relationships/image" Target="../media/image58.jpeg"/><Relationship Id="rId3" Type="http://schemas.openxmlformats.org/officeDocument/2006/relationships/image" Target="../media/image35.jpeg"/><Relationship Id="rId21" Type="http://schemas.openxmlformats.org/officeDocument/2006/relationships/image" Target="../media/image53.jpg"/><Relationship Id="rId7" Type="http://schemas.openxmlformats.org/officeDocument/2006/relationships/image" Target="../media/image39.png"/><Relationship Id="rId12" Type="http://schemas.openxmlformats.org/officeDocument/2006/relationships/image" Target="../media/image44.jpeg"/><Relationship Id="rId17" Type="http://schemas.openxmlformats.org/officeDocument/2006/relationships/image" Target="../media/image49.jpeg"/><Relationship Id="rId25" Type="http://schemas.openxmlformats.org/officeDocument/2006/relationships/image" Target="../media/image57.jpeg"/><Relationship Id="rId2" Type="http://schemas.openxmlformats.org/officeDocument/2006/relationships/image" Target="../media/image4.png"/><Relationship Id="rId16" Type="http://schemas.openxmlformats.org/officeDocument/2006/relationships/image" Target="../media/image48.jpeg"/><Relationship Id="rId20" Type="http://schemas.openxmlformats.org/officeDocument/2006/relationships/image" Target="../media/image52.jpg"/><Relationship Id="rId1" Type="http://schemas.openxmlformats.org/officeDocument/2006/relationships/slideLayout" Target="../slideLayouts/slideLayout6.xml"/><Relationship Id="rId6" Type="http://schemas.openxmlformats.org/officeDocument/2006/relationships/image" Target="../media/image38.jpeg"/><Relationship Id="rId11" Type="http://schemas.openxmlformats.org/officeDocument/2006/relationships/image" Target="../media/image43.png"/><Relationship Id="rId24" Type="http://schemas.openxmlformats.org/officeDocument/2006/relationships/image" Target="../media/image56.png"/><Relationship Id="rId5" Type="http://schemas.openxmlformats.org/officeDocument/2006/relationships/image" Target="../media/image37.png"/><Relationship Id="rId15" Type="http://schemas.openxmlformats.org/officeDocument/2006/relationships/image" Target="../media/image47.jpeg"/><Relationship Id="rId23" Type="http://schemas.openxmlformats.org/officeDocument/2006/relationships/image" Target="../media/image55.png"/><Relationship Id="rId28" Type="http://schemas.openxmlformats.org/officeDocument/2006/relationships/image" Target="../media/image60.jpeg"/><Relationship Id="rId10" Type="http://schemas.openxmlformats.org/officeDocument/2006/relationships/image" Target="../media/image42.jpeg"/><Relationship Id="rId19" Type="http://schemas.openxmlformats.org/officeDocument/2006/relationships/image" Target="../media/image51.jpeg"/><Relationship Id="rId4" Type="http://schemas.openxmlformats.org/officeDocument/2006/relationships/image" Target="../media/image36.jpe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jpeg"/><Relationship Id="rId27" Type="http://schemas.openxmlformats.org/officeDocument/2006/relationships/image" Target="../media/image59.jpe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11467"/>
          <a:stretch/>
        </p:blipFill>
        <p:spPr>
          <a:xfrm>
            <a:off x="1742799" y="277591"/>
            <a:ext cx="8706402" cy="5585881"/>
          </a:xfrm>
          <a:prstGeom prst="rect">
            <a:avLst/>
          </a:prstGeom>
        </p:spPr>
      </p:pic>
    </p:spTree>
    <p:extLst>
      <p:ext uri="{BB962C8B-B14F-4D97-AF65-F5344CB8AC3E}">
        <p14:creationId xmlns:p14="http://schemas.microsoft.com/office/powerpoint/2010/main" val="4204281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0500" y="131278"/>
            <a:ext cx="11785600"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3800" b="1" cap="none" dirty="0" smtClean="0">
                <a:ln>
                  <a:noFill/>
                </a:ln>
                <a:solidFill>
                  <a:srgbClr val="000000">
                    <a:lumMod val="85000"/>
                    <a:lumOff val="1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ODRŽAVANJE OPREME ZA ZAŠTITU OD POŽARA</a:t>
            </a:r>
            <a:endParaRPr lang="en-US" sz="3800" dirty="0"/>
          </a:p>
        </p:txBody>
      </p:sp>
      <p:sp>
        <p:nvSpPr>
          <p:cNvPr id="4" name="Rectangle 3"/>
          <p:cNvSpPr/>
          <p:nvPr/>
        </p:nvSpPr>
        <p:spPr>
          <a:xfrm>
            <a:off x="1384300" y="2188678"/>
            <a:ext cx="9232900" cy="1384995"/>
          </a:xfrm>
          <a:prstGeom prst="rect">
            <a:avLst/>
          </a:prstGeom>
        </p:spPr>
        <p:txBody>
          <a:bodyPr wrap="square">
            <a:spAutoFit/>
          </a:bodyPr>
          <a:lstStyle/>
          <a:p>
            <a:pPr marL="914400" lvl="1" indent="-457200">
              <a:buFont typeface="Wingdings" panose="05000000000000000000" pitchFamily="2" charset="2"/>
              <a:buChar char="Ø"/>
            </a:pPr>
            <a:endParaRPr lang="sr-Latn-RS" sz="2800" b="1" dirty="0" smtClean="0">
              <a:solidFill>
                <a:schemeClr val="bg1"/>
              </a:solidFill>
            </a:endParaRPr>
          </a:p>
          <a:p>
            <a:pPr marL="914400" lvl="1" indent="-457200">
              <a:buFont typeface="Wingdings" panose="05000000000000000000" pitchFamily="2" charset="2"/>
              <a:buChar char="Ø"/>
            </a:pPr>
            <a:endParaRPr lang="sr-Latn-RS" sz="2800" b="1" dirty="0" smtClean="0">
              <a:solidFill>
                <a:schemeClr val="bg1"/>
              </a:solidFill>
            </a:endParaRPr>
          </a:p>
          <a:p>
            <a:pPr marL="914400" lvl="1" indent="-457200">
              <a:buFont typeface="Wingdings" panose="05000000000000000000" pitchFamily="2" charset="2"/>
              <a:buChar char="Ø"/>
            </a:pPr>
            <a:endParaRPr lang="en-US" sz="2800" b="1" dirty="0">
              <a:solidFill>
                <a:schemeClr val="bg1"/>
              </a:solidFill>
            </a:endParaRPr>
          </a:p>
        </p:txBody>
      </p:sp>
      <p:sp>
        <p:nvSpPr>
          <p:cNvPr id="5" name="Rectangle 4"/>
          <p:cNvSpPr/>
          <p:nvPr/>
        </p:nvSpPr>
        <p:spPr>
          <a:xfrm>
            <a:off x="1384300" y="2404578"/>
            <a:ext cx="7943498" cy="6801862"/>
          </a:xfrm>
          <a:prstGeom prst="rect">
            <a:avLst/>
          </a:prstGeom>
        </p:spPr>
        <p:txBody>
          <a:bodyPr wrap="square">
            <a:spAutoFit/>
          </a:bodyPr>
          <a:lstStyle/>
          <a:p>
            <a:endParaRPr lang="sr-Latn-RS" sz="2800" b="1" dirty="0" smtClean="0">
              <a:solidFill>
                <a:schemeClr val="bg1"/>
              </a:solidFill>
            </a:endParaRPr>
          </a:p>
          <a:p>
            <a:pPr marL="914400" lvl="1" indent="-457200">
              <a:buFont typeface="Wingdings" panose="05000000000000000000" pitchFamily="2" charset="2"/>
              <a:buChar char="Ø"/>
            </a:pPr>
            <a:r>
              <a:rPr lang="sr-Latn-RS" sz="3600" b="1" dirty="0" smtClean="0">
                <a:solidFill>
                  <a:schemeClr val="bg1"/>
                </a:solidFill>
              </a:rPr>
              <a:t>Utvrđivanje i otklanjanje kvarova na sistemu zaštite od požara;</a:t>
            </a:r>
          </a:p>
          <a:p>
            <a:pPr marL="914400" lvl="1" indent="-457200">
              <a:buFont typeface="Wingdings" panose="05000000000000000000" pitchFamily="2" charset="2"/>
              <a:buChar char="Ø"/>
            </a:pPr>
            <a:r>
              <a:rPr lang="sr-Latn-RS" sz="3600" b="1" dirty="0" smtClean="0">
                <a:solidFill>
                  <a:schemeClr val="bg1"/>
                </a:solidFill>
              </a:rPr>
              <a:t>Ugradnja sistema zaštite od požara;</a:t>
            </a:r>
          </a:p>
          <a:p>
            <a:pPr marL="914400" lvl="1" indent="-457200">
              <a:buFont typeface="Wingdings" panose="05000000000000000000" pitchFamily="2" charset="2"/>
              <a:buChar char="Ø"/>
            </a:pPr>
            <a:r>
              <a:rPr lang="sr-Latn-RS" sz="3600" b="1" dirty="0" smtClean="0">
                <a:solidFill>
                  <a:schemeClr val="bg1"/>
                </a:solidFill>
              </a:rPr>
              <a:t>Zamena rezervnih delova zaštite od požara.</a:t>
            </a:r>
          </a:p>
          <a:p>
            <a:pPr marL="914400" lvl="1" indent="-457200">
              <a:buFont typeface="Wingdings" panose="05000000000000000000" pitchFamily="2" charset="2"/>
              <a:buChar char="Ø"/>
            </a:pPr>
            <a:endParaRPr lang="sr-Latn-RS" sz="3600" b="1" dirty="0" smtClean="0">
              <a:solidFill>
                <a:schemeClr val="bg1"/>
              </a:solidFill>
            </a:endParaRPr>
          </a:p>
          <a:p>
            <a:pPr marL="914400" lvl="1" indent="-457200">
              <a:buFont typeface="Wingdings" panose="05000000000000000000" pitchFamily="2" charset="2"/>
              <a:buChar char="Ø"/>
            </a:pPr>
            <a:endParaRPr lang="sr-Latn-RS" sz="3600" b="1" dirty="0" smtClean="0">
              <a:solidFill>
                <a:schemeClr val="bg1"/>
              </a:solidFill>
            </a:endParaRPr>
          </a:p>
          <a:p>
            <a:pPr marL="914400" lvl="1" indent="-457200">
              <a:buFont typeface="Wingdings" panose="05000000000000000000" pitchFamily="2" charset="2"/>
              <a:buChar char="Ø"/>
            </a:pPr>
            <a:endParaRPr lang="sr-Latn-RS" sz="2800" b="1" dirty="0" smtClean="0">
              <a:solidFill>
                <a:schemeClr val="bg1"/>
              </a:solidFill>
            </a:endParaRPr>
          </a:p>
          <a:p>
            <a:pPr marL="914400" lvl="1" indent="-457200">
              <a:buFont typeface="Wingdings" panose="05000000000000000000" pitchFamily="2" charset="2"/>
              <a:buChar char="Ø"/>
            </a:pPr>
            <a:endParaRPr lang="sr-Latn-RS" sz="2800" b="1" dirty="0" smtClean="0">
              <a:solidFill>
                <a:schemeClr val="bg1"/>
              </a:solidFill>
            </a:endParaRPr>
          </a:p>
          <a:p>
            <a:pPr marL="914400" lvl="1" indent="-457200">
              <a:buFont typeface="Wingdings" panose="05000000000000000000" pitchFamily="2" charset="2"/>
              <a:buChar char="Ø"/>
            </a:pPr>
            <a:endParaRPr lang="en-US" sz="2800" b="1"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8" y="180013"/>
            <a:ext cx="1676307" cy="297545"/>
          </a:xfrm>
          <a:prstGeom prst="rect">
            <a:avLst/>
          </a:prstGeom>
        </p:spPr>
      </p:pic>
      <p:sp>
        <p:nvSpPr>
          <p:cNvPr id="7" name="Title 4"/>
          <p:cNvSpPr txBox="1">
            <a:spLocks/>
          </p:cNvSpPr>
          <p:nvPr/>
        </p:nvSpPr>
        <p:spPr>
          <a:xfrm>
            <a:off x="1689815" y="95503"/>
            <a:ext cx="4114800" cy="4572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2200" b="1" dirty="0" smtClean="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SEKTOR</a:t>
            </a:r>
            <a:endParaRPr lang="en-US" sz="2200" b="1" dirty="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endParaRPr>
          </a:p>
        </p:txBody>
      </p:sp>
      <p:pic>
        <p:nvPicPr>
          <p:cNvPr id="8" name="Picture 7" descr="Zaštita od požara u poduzeću: događaj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0" y="3296057"/>
            <a:ext cx="2108200" cy="28109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58119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76450" y="156678"/>
            <a:ext cx="8039100"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RS" sz="4800" b="1" cap="none" dirty="0" smtClean="0">
                <a:ln>
                  <a:noFill/>
                </a:ln>
                <a:solidFill>
                  <a:srgbClr val="000000">
                    <a:lumMod val="85000"/>
                    <a:lumOff val="1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PROJEKTOVANJE</a:t>
            </a:r>
            <a:endParaRPr lang="en-US" sz="4800" dirty="0"/>
          </a:p>
        </p:txBody>
      </p:sp>
      <p:sp>
        <p:nvSpPr>
          <p:cNvPr id="4" name="Rectangle 3"/>
          <p:cNvSpPr/>
          <p:nvPr/>
        </p:nvSpPr>
        <p:spPr>
          <a:xfrm>
            <a:off x="1384300" y="2188678"/>
            <a:ext cx="9232900" cy="1384995"/>
          </a:xfrm>
          <a:prstGeom prst="rect">
            <a:avLst/>
          </a:prstGeom>
        </p:spPr>
        <p:txBody>
          <a:bodyPr wrap="square">
            <a:spAutoFit/>
          </a:bodyPr>
          <a:lstStyle/>
          <a:p>
            <a:pPr marL="914400" lvl="1" indent="-457200">
              <a:buFont typeface="Wingdings" panose="05000000000000000000" pitchFamily="2" charset="2"/>
              <a:buChar char="Ø"/>
            </a:pPr>
            <a:endParaRPr lang="sr-Latn-RS" sz="2800" b="1" dirty="0" smtClean="0">
              <a:solidFill>
                <a:schemeClr val="bg1"/>
              </a:solidFill>
            </a:endParaRPr>
          </a:p>
          <a:p>
            <a:pPr marL="914400" lvl="1" indent="-457200">
              <a:buFont typeface="Wingdings" panose="05000000000000000000" pitchFamily="2" charset="2"/>
              <a:buChar char="Ø"/>
            </a:pPr>
            <a:endParaRPr lang="sr-Latn-RS" sz="2800" b="1" dirty="0" smtClean="0">
              <a:solidFill>
                <a:schemeClr val="bg1"/>
              </a:solidFill>
            </a:endParaRPr>
          </a:p>
          <a:p>
            <a:pPr marL="914400" lvl="1" indent="-457200">
              <a:buFont typeface="Wingdings" panose="05000000000000000000" pitchFamily="2" charset="2"/>
              <a:buChar char="Ø"/>
            </a:pPr>
            <a:endParaRPr lang="en-US" sz="2800" b="1" dirty="0">
              <a:solidFill>
                <a:schemeClr val="bg1"/>
              </a:solidFill>
            </a:endParaRPr>
          </a:p>
        </p:txBody>
      </p:sp>
      <p:sp>
        <p:nvSpPr>
          <p:cNvPr id="5" name="Rectangle 4"/>
          <p:cNvSpPr/>
          <p:nvPr/>
        </p:nvSpPr>
        <p:spPr>
          <a:xfrm>
            <a:off x="1384300" y="2404578"/>
            <a:ext cx="9232900" cy="6247864"/>
          </a:xfrm>
          <a:prstGeom prst="rect">
            <a:avLst/>
          </a:prstGeom>
        </p:spPr>
        <p:txBody>
          <a:bodyPr wrap="square">
            <a:spAutoFit/>
          </a:bodyPr>
          <a:lstStyle/>
          <a:p>
            <a:endParaRPr lang="sr-Latn-RS" sz="2800" b="1" dirty="0" smtClean="0">
              <a:solidFill>
                <a:schemeClr val="bg1"/>
              </a:solidFill>
            </a:endParaRPr>
          </a:p>
          <a:p>
            <a:pPr marL="914400" lvl="1" indent="-457200">
              <a:buFont typeface="Wingdings" panose="05000000000000000000" pitchFamily="2" charset="2"/>
              <a:buChar char="Ø"/>
            </a:pPr>
            <a:r>
              <a:rPr lang="sr-Latn-RS" sz="3600" b="1" dirty="0" smtClean="0">
                <a:solidFill>
                  <a:schemeClr val="bg1"/>
                </a:solidFill>
              </a:rPr>
              <a:t>Izrada projekata zaštite od požara;</a:t>
            </a:r>
          </a:p>
          <a:p>
            <a:pPr marL="914400" lvl="1" indent="-457200">
              <a:buFont typeface="Wingdings" panose="05000000000000000000" pitchFamily="2" charset="2"/>
              <a:buChar char="Ø"/>
            </a:pPr>
            <a:r>
              <a:rPr lang="sr-Latn-RS" sz="3600" b="1" dirty="0" smtClean="0">
                <a:solidFill>
                  <a:schemeClr val="bg1"/>
                </a:solidFill>
              </a:rPr>
              <a:t>Izrada plana zaštite i spasavanja i procena rizika u vanrednim situacijama;</a:t>
            </a:r>
          </a:p>
          <a:p>
            <a:pPr marL="914400" lvl="1" indent="-457200">
              <a:buFont typeface="Wingdings" panose="05000000000000000000" pitchFamily="2" charset="2"/>
              <a:buChar char="Ø"/>
            </a:pPr>
            <a:r>
              <a:rPr lang="sr-Latn-RS" sz="3600" b="1" dirty="0" smtClean="0">
                <a:solidFill>
                  <a:schemeClr val="bg1"/>
                </a:solidFill>
              </a:rPr>
              <a:t>Izrada akta o proceni rizika;</a:t>
            </a:r>
          </a:p>
          <a:p>
            <a:pPr marL="914400" lvl="1" indent="-457200">
              <a:buFont typeface="Wingdings" panose="05000000000000000000" pitchFamily="2" charset="2"/>
              <a:buChar char="Ø"/>
            </a:pPr>
            <a:r>
              <a:rPr lang="sr-Latn-RS" sz="3600" b="1" dirty="0" smtClean="0">
                <a:solidFill>
                  <a:schemeClr val="bg1"/>
                </a:solidFill>
              </a:rPr>
              <a:t>Izrada akta o proceni rizika </a:t>
            </a:r>
          </a:p>
          <a:p>
            <a:pPr lvl="1"/>
            <a:r>
              <a:rPr lang="sr-Latn-RS" sz="3600" b="1" dirty="0">
                <a:solidFill>
                  <a:schemeClr val="bg1"/>
                </a:solidFill>
              </a:rPr>
              <a:t> </a:t>
            </a:r>
            <a:r>
              <a:rPr lang="sr-Latn-RS" sz="3600" b="1" dirty="0" smtClean="0">
                <a:solidFill>
                  <a:schemeClr val="bg1"/>
                </a:solidFill>
              </a:rPr>
              <a:t>   u zaštiti lica imovine i poslovanja.</a:t>
            </a:r>
          </a:p>
          <a:p>
            <a:pPr marL="914400" lvl="1" indent="-457200">
              <a:buFont typeface="Wingdings" panose="05000000000000000000" pitchFamily="2" charset="2"/>
              <a:buChar char="Ø"/>
            </a:pPr>
            <a:endParaRPr lang="sr-Latn-RS" sz="3600" b="1" dirty="0" smtClean="0">
              <a:solidFill>
                <a:schemeClr val="bg1"/>
              </a:solidFill>
            </a:endParaRPr>
          </a:p>
          <a:p>
            <a:pPr marL="914400" lvl="1" indent="-457200">
              <a:buFont typeface="Wingdings" panose="05000000000000000000" pitchFamily="2" charset="2"/>
              <a:buChar char="Ø"/>
            </a:pPr>
            <a:endParaRPr lang="sr-Latn-RS" sz="2800" b="1" dirty="0" smtClean="0">
              <a:solidFill>
                <a:schemeClr val="bg1"/>
              </a:solidFill>
            </a:endParaRPr>
          </a:p>
          <a:p>
            <a:pPr marL="914400" lvl="1" indent="-457200">
              <a:buFont typeface="Wingdings" panose="05000000000000000000" pitchFamily="2" charset="2"/>
              <a:buChar char="Ø"/>
            </a:pPr>
            <a:endParaRPr lang="sr-Latn-RS" sz="2800" b="1" dirty="0" smtClean="0">
              <a:solidFill>
                <a:schemeClr val="bg1"/>
              </a:solidFill>
            </a:endParaRPr>
          </a:p>
          <a:p>
            <a:pPr marL="914400" lvl="1" indent="-457200">
              <a:buFont typeface="Wingdings" panose="05000000000000000000" pitchFamily="2" charset="2"/>
              <a:buChar char="Ø"/>
            </a:pPr>
            <a:endParaRPr lang="en-US" sz="2800" b="1"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8" y="180013"/>
            <a:ext cx="1676307" cy="297545"/>
          </a:xfrm>
          <a:prstGeom prst="rect">
            <a:avLst/>
          </a:prstGeom>
        </p:spPr>
      </p:pic>
      <p:sp>
        <p:nvSpPr>
          <p:cNvPr id="7" name="Title 4"/>
          <p:cNvSpPr txBox="1">
            <a:spLocks/>
          </p:cNvSpPr>
          <p:nvPr/>
        </p:nvSpPr>
        <p:spPr>
          <a:xfrm>
            <a:off x="1689815" y="95503"/>
            <a:ext cx="4114800" cy="4572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2200" b="1" dirty="0" smtClean="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sektor</a:t>
            </a:r>
            <a:endParaRPr lang="en-US" sz="2200" b="1" dirty="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endParaRPr>
          </a:p>
        </p:txBody>
      </p:sp>
      <p:pic>
        <p:nvPicPr>
          <p:cNvPr id="8" name="Picture 7" descr="D:\MSI podaci\ikonice\SLIKE IKONICE 1\edit-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8660" y="3789573"/>
            <a:ext cx="22860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559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66850" y="131278"/>
            <a:ext cx="9277350"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RS" sz="4800" b="1" cap="none" dirty="0" smtClean="0">
                <a:ln>
                  <a:noFill/>
                </a:ln>
                <a:solidFill>
                  <a:srgbClr val="000000">
                    <a:lumMod val="85000"/>
                    <a:lumOff val="1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PRODAJA</a:t>
            </a:r>
            <a:endParaRPr lang="en-US" sz="4800" dirty="0"/>
          </a:p>
        </p:txBody>
      </p:sp>
      <p:sp>
        <p:nvSpPr>
          <p:cNvPr id="4" name="Rectangle 3"/>
          <p:cNvSpPr/>
          <p:nvPr/>
        </p:nvSpPr>
        <p:spPr>
          <a:xfrm>
            <a:off x="1384300" y="2188678"/>
            <a:ext cx="9232900" cy="1384995"/>
          </a:xfrm>
          <a:prstGeom prst="rect">
            <a:avLst/>
          </a:prstGeom>
        </p:spPr>
        <p:txBody>
          <a:bodyPr wrap="square">
            <a:spAutoFit/>
          </a:bodyPr>
          <a:lstStyle/>
          <a:p>
            <a:pPr marL="914400" lvl="1" indent="-457200">
              <a:buFont typeface="Wingdings" panose="05000000000000000000" pitchFamily="2" charset="2"/>
              <a:buChar char="Ø"/>
            </a:pPr>
            <a:endParaRPr lang="sr-Latn-RS" sz="2800" b="1" dirty="0" smtClean="0">
              <a:solidFill>
                <a:schemeClr val="bg1"/>
              </a:solidFill>
            </a:endParaRPr>
          </a:p>
          <a:p>
            <a:pPr marL="914400" lvl="1" indent="-457200">
              <a:buFont typeface="Wingdings" panose="05000000000000000000" pitchFamily="2" charset="2"/>
              <a:buChar char="Ø"/>
            </a:pPr>
            <a:endParaRPr lang="sr-Latn-RS" sz="2800" b="1" dirty="0" smtClean="0">
              <a:solidFill>
                <a:schemeClr val="bg1"/>
              </a:solidFill>
            </a:endParaRPr>
          </a:p>
          <a:p>
            <a:pPr marL="914400" lvl="1" indent="-457200">
              <a:buFont typeface="Wingdings" panose="05000000000000000000" pitchFamily="2" charset="2"/>
              <a:buChar char="Ø"/>
            </a:pPr>
            <a:endParaRPr lang="en-US" sz="2800" b="1" dirty="0">
              <a:solidFill>
                <a:schemeClr val="bg1"/>
              </a:solidFill>
            </a:endParaRPr>
          </a:p>
        </p:txBody>
      </p:sp>
      <p:sp>
        <p:nvSpPr>
          <p:cNvPr id="5" name="Rectangle 4"/>
          <p:cNvSpPr/>
          <p:nvPr/>
        </p:nvSpPr>
        <p:spPr>
          <a:xfrm>
            <a:off x="1689100" y="2272129"/>
            <a:ext cx="9232900" cy="5139869"/>
          </a:xfrm>
          <a:prstGeom prst="rect">
            <a:avLst/>
          </a:prstGeom>
        </p:spPr>
        <p:txBody>
          <a:bodyPr wrap="square">
            <a:spAutoFit/>
          </a:bodyPr>
          <a:lstStyle/>
          <a:p>
            <a:endParaRPr lang="sr-Latn-RS" sz="2800" b="1" dirty="0" smtClean="0">
              <a:solidFill>
                <a:schemeClr val="bg1"/>
              </a:solidFill>
            </a:endParaRPr>
          </a:p>
          <a:p>
            <a:pPr marL="914400" lvl="1" indent="-457200">
              <a:buFont typeface="Wingdings" panose="05000000000000000000" pitchFamily="2" charset="2"/>
              <a:buChar char="Ø"/>
            </a:pPr>
            <a:r>
              <a:rPr lang="sr-Latn-RS" sz="3600" b="1" dirty="0" smtClean="0">
                <a:solidFill>
                  <a:schemeClr val="bg1"/>
                </a:solidFill>
              </a:rPr>
              <a:t>Apoteka za prvu pomoć;</a:t>
            </a:r>
          </a:p>
          <a:p>
            <a:pPr marL="914400" lvl="1" indent="-457200">
              <a:buFont typeface="Wingdings" panose="05000000000000000000" pitchFamily="2" charset="2"/>
              <a:buChar char="Ø"/>
            </a:pPr>
            <a:r>
              <a:rPr lang="sr-Latn-RS" sz="3600" b="1" dirty="0" smtClean="0">
                <a:solidFill>
                  <a:schemeClr val="bg1"/>
                </a:solidFill>
              </a:rPr>
              <a:t>Mobilni uređaji za gašenje požara;</a:t>
            </a:r>
          </a:p>
          <a:p>
            <a:pPr marL="914400" lvl="1" indent="-457200">
              <a:buFont typeface="Wingdings" panose="05000000000000000000" pitchFamily="2" charset="2"/>
              <a:buChar char="Ø"/>
            </a:pPr>
            <a:r>
              <a:rPr lang="sr-Latn-RS" sz="3600" b="1" dirty="0" smtClean="0">
                <a:solidFill>
                  <a:schemeClr val="bg1"/>
                </a:solidFill>
              </a:rPr>
              <a:t>Hidrantske opreme;</a:t>
            </a:r>
          </a:p>
          <a:p>
            <a:pPr marL="914400" lvl="1" indent="-457200">
              <a:buFont typeface="Wingdings" panose="05000000000000000000" pitchFamily="2" charset="2"/>
              <a:buChar char="Ø"/>
            </a:pPr>
            <a:r>
              <a:rPr lang="sr-Latn-RS" sz="3600" b="1" dirty="0" smtClean="0">
                <a:solidFill>
                  <a:schemeClr val="bg1"/>
                </a:solidFill>
              </a:rPr>
              <a:t>Uređaja sistema za dojavu požara;</a:t>
            </a:r>
          </a:p>
          <a:p>
            <a:pPr marL="914400" lvl="1" indent="-457200">
              <a:buFont typeface="Wingdings" panose="05000000000000000000" pitchFamily="2" charset="2"/>
              <a:buChar char="Ø"/>
            </a:pPr>
            <a:r>
              <a:rPr lang="sr-Latn-RS" sz="3600" b="1" dirty="0" smtClean="0">
                <a:solidFill>
                  <a:schemeClr val="bg1"/>
                </a:solidFill>
              </a:rPr>
              <a:t>Panik rasveta;</a:t>
            </a:r>
          </a:p>
          <a:p>
            <a:pPr marL="914400" lvl="1" indent="-457200">
              <a:buFont typeface="Wingdings" panose="05000000000000000000" pitchFamily="2" charset="2"/>
              <a:buChar char="Ø"/>
            </a:pPr>
            <a:r>
              <a:rPr lang="sr-Latn-RS" sz="3600" b="1" dirty="0" smtClean="0">
                <a:solidFill>
                  <a:schemeClr val="bg1"/>
                </a:solidFill>
              </a:rPr>
              <a:t>Zamenski delovi.</a:t>
            </a:r>
          </a:p>
          <a:p>
            <a:pPr marL="914400" lvl="1" indent="-457200">
              <a:buFont typeface="Wingdings" panose="05000000000000000000" pitchFamily="2" charset="2"/>
              <a:buChar char="Ø"/>
            </a:pPr>
            <a:endParaRPr lang="sr-Latn-RS" sz="2800" b="1" dirty="0" smtClean="0">
              <a:solidFill>
                <a:schemeClr val="bg1"/>
              </a:solidFill>
            </a:endParaRPr>
          </a:p>
          <a:p>
            <a:pPr marL="914400" lvl="1" indent="-457200">
              <a:buFont typeface="Wingdings" panose="05000000000000000000" pitchFamily="2" charset="2"/>
              <a:buChar char="Ø"/>
            </a:pPr>
            <a:endParaRPr lang="sr-Latn-RS" sz="2800" b="1" dirty="0" smtClean="0">
              <a:solidFill>
                <a:schemeClr val="bg1"/>
              </a:solidFill>
            </a:endParaRPr>
          </a:p>
          <a:p>
            <a:pPr marL="914400" lvl="1" indent="-457200">
              <a:buFont typeface="Wingdings" panose="05000000000000000000" pitchFamily="2" charset="2"/>
              <a:buChar char="Ø"/>
            </a:pPr>
            <a:endParaRPr lang="en-US" sz="2800" b="1"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8" y="180013"/>
            <a:ext cx="1676307" cy="297545"/>
          </a:xfrm>
          <a:prstGeom prst="rect">
            <a:avLst/>
          </a:prstGeom>
        </p:spPr>
      </p:pic>
      <p:sp>
        <p:nvSpPr>
          <p:cNvPr id="7" name="Title 4"/>
          <p:cNvSpPr txBox="1">
            <a:spLocks/>
          </p:cNvSpPr>
          <p:nvPr/>
        </p:nvSpPr>
        <p:spPr>
          <a:xfrm>
            <a:off x="1689815" y="95503"/>
            <a:ext cx="4114800" cy="4572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2200" b="1" dirty="0" smtClean="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sektor</a:t>
            </a:r>
            <a:endParaRPr lang="en-US" sz="2200" b="1" dirty="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endParaRPr>
          </a:p>
        </p:txBody>
      </p:sp>
      <p:pic>
        <p:nvPicPr>
          <p:cNvPr id="8" name="Picture 2" descr="Sales Representative Abstract Concept Vector Illustration. Stock Vector -  Illustration of metaphor, marketing: 19246015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592"/>
          <a:stretch/>
        </p:blipFill>
        <p:spPr bwMode="auto">
          <a:xfrm>
            <a:off x="8511122" y="324103"/>
            <a:ext cx="2804578" cy="2767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17718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41243979"/>
              </p:ext>
            </p:extLst>
          </p:nvPr>
        </p:nvGraphicFramePr>
        <p:xfrm>
          <a:off x="3998453" y="523023"/>
          <a:ext cx="8321040" cy="6126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78" y="180013"/>
            <a:ext cx="1676307" cy="297545"/>
          </a:xfrm>
          <a:prstGeom prst="rect">
            <a:avLst/>
          </a:prstGeom>
        </p:spPr>
      </p:pic>
      <p:sp>
        <p:nvSpPr>
          <p:cNvPr id="6" name="Title 4"/>
          <p:cNvSpPr txBox="1">
            <a:spLocks/>
          </p:cNvSpPr>
          <p:nvPr/>
        </p:nvSpPr>
        <p:spPr>
          <a:xfrm>
            <a:off x="1689814" y="6602"/>
            <a:ext cx="4888786" cy="62416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2200" b="1" dirty="0" smtClean="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 PREDNOSTI SARADNJE SA NAMA</a:t>
            </a:r>
            <a:endParaRPr lang="en-US" sz="2200" b="1" dirty="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0235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972822776"/>
              </p:ext>
            </p:extLst>
          </p:nvPr>
        </p:nvGraphicFramePr>
        <p:xfrm>
          <a:off x="1879600" y="955040"/>
          <a:ext cx="8178800" cy="51816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78" y="180013"/>
            <a:ext cx="1676307" cy="297545"/>
          </a:xfrm>
          <a:prstGeom prst="rect">
            <a:avLst/>
          </a:prstGeom>
        </p:spPr>
      </p:pic>
      <p:sp>
        <p:nvSpPr>
          <p:cNvPr id="4" name="Title 4"/>
          <p:cNvSpPr txBox="1">
            <a:spLocks/>
          </p:cNvSpPr>
          <p:nvPr/>
        </p:nvSpPr>
        <p:spPr>
          <a:xfrm>
            <a:off x="1689814" y="6602"/>
            <a:ext cx="4888786" cy="62416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2200" b="1" dirty="0" smtClean="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RAST BROJA </a:t>
            </a:r>
            <a:r>
              <a:rPr lang="sr-Latn-RS" sz="2200" b="1" dirty="0" smtClean="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ZAPOSLENIH</a:t>
            </a:r>
            <a:endParaRPr lang="en-US" sz="2200" b="1" dirty="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7321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extLst>
              <p:ext uri="{D42A27DB-BD31-4B8C-83A1-F6EECF244321}">
                <p14:modId xmlns:p14="http://schemas.microsoft.com/office/powerpoint/2010/main" val="1784141910"/>
              </p:ext>
            </p:extLst>
          </p:nvPr>
        </p:nvGraphicFramePr>
        <p:xfrm>
          <a:off x="2012335" y="1506249"/>
          <a:ext cx="8675330" cy="4353776"/>
        </p:xfrm>
        <a:graphic>
          <a:graphicData uri="http://schemas.openxmlformats.org/drawingml/2006/table">
            <a:tbl>
              <a:tblPr firstRow="1" bandRow="1">
                <a:effectLst>
                  <a:outerShdw blurRad="50800" dist="50800" dir="5400000" algn="ctr" rotWithShape="0">
                    <a:schemeClr val="tx1">
                      <a:lumMod val="95000"/>
                      <a:alpha val="11000"/>
                    </a:schemeClr>
                  </a:outerShdw>
                </a:effectLst>
                <a:tableStyleId>{22838BEF-8BB2-4498-84A7-C5851F593DF1}</a:tableStyleId>
              </a:tblPr>
              <a:tblGrid>
                <a:gridCol w="1577652">
                  <a:extLst>
                    <a:ext uri="{9D8B030D-6E8A-4147-A177-3AD203B41FA5}">
                      <a16:colId xmlns:a16="http://schemas.microsoft.com/office/drawing/2014/main" val="1839173450"/>
                    </a:ext>
                  </a:extLst>
                </a:gridCol>
                <a:gridCol w="7097678">
                  <a:extLst>
                    <a:ext uri="{9D8B030D-6E8A-4147-A177-3AD203B41FA5}">
                      <a16:colId xmlns:a16="http://schemas.microsoft.com/office/drawing/2014/main" val="1546375840"/>
                    </a:ext>
                  </a:extLst>
                </a:gridCol>
              </a:tblGrid>
              <a:tr h="544222">
                <a:tc>
                  <a:txBody>
                    <a:bodyPr/>
                    <a:lstStyle/>
                    <a:p>
                      <a:r>
                        <a:rPr lang="sr-Latn-RS" dirty="0" smtClean="0">
                          <a:latin typeface="Arial Rounded MT Bold" panose="020F0704030504030204" pitchFamily="34" charset="0"/>
                        </a:rPr>
                        <a:t>200</a:t>
                      </a:r>
                      <a:r>
                        <a:rPr lang="en-US" dirty="0" smtClean="0">
                          <a:latin typeface="Arial Rounded MT Bold" panose="020F0704030504030204" pitchFamily="34" charset="0"/>
                        </a:rPr>
                        <a:t>3</a:t>
                      </a:r>
                      <a:endParaRPr lang="en-US" dirty="0">
                        <a:latin typeface="Arial Rounded MT Bold" panose="020F0704030504030204" pitchFamily="34" charset="0"/>
                      </a:endParaRPr>
                    </a:p>
                  </a:txBody>
                  <a:tcPr anchor="ctr">
                    <a:solidFill>
                      <a:schemeClr val="accent1">
                        <a:alpha val="44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r-Latn-RS" sz="1800" b="0" i="0" kern="1200" dirty="0" smtClean="0">
                          <a:solidFill>
                            <a:schemeClr val="dk1"/>
                          </a:solidFill>
                          <a:effectLst/>
                          <a:latin typeface="+mn-lt"/>
                          <a:ea typeface="+mn-ea"/>
                          <a:cs typeface="+mn-cs"/>
                        </a:rPr>
                        <a:t>Godina osnivanja</a:t>
                      </a:r>
                      <a:endParaRPr lang="en-US" sz="1800" b="0" i="0" kern="1200" dirty="0" smtClean="0">
                        <a:solidFill>
                          <a:schemeClr val="dk1"/>
                        </a:solidFill>
                        <a:effectLst/>
                        <a:latin typeface="+mn-lt"/>
                        <a:ea typeface="+mn-ea"/>
                        <a:cs typeface="+mn-cs"/>
                      </a:endParaRPr>
                    </a:p>
                  </a:txBody>
                  <a:tcPr anchor="ctr">
                    <a:solidFill>
                      <a:schemeClr val="accent1">
                        <a:alpha val="44000"/>
                      </a:schemeClr>
                    </a:solidFill>
                  </a:tcPr>
                </a:tc>
                <a:extLst>
                  <a:ext uri="{0D108BD9-81ED-4DB2-BD59-A6C34878D82A}">
                    <a16:rowId xmlns:a16="http://schemas.microsoft.com/office/drawing/2014/main" val="2877773326"/>
                  </a:ext>
                </a:extLst>
              </a:tr>
              <a:tr h="544222">
                <a:tc>
                  <a:txBody>
                    <a:bodyPr/>
                    <a:lstStyle/>
                    <a:p>
                      <a:r>
                        <a:rPr lang="sr-Latn-RS" b="1" dirty="0" smtClean="0">
                          <a:latin typeface="Arial Rounded MT Bold" panose="020F0704030504030204" pitchFamily="34" charset="0"/>
                        </a:rPr>
                        <a:t>4200</a:t>
                      </a:r>
                      <a:endParaRPr lang="en-US" b="1" dirty="0">
                        <a:latin typeface="Arial Rounded MT Bold" panose="020F0704030504030204" pitchFamily="34" charset="0"/>
                      </a:endParaRPr>
                    </a:p>
                  </a:txBody>
                  <a:tcPr anchor="ctr">
                    <a:solidFill>
                      <a:schemeClr val="accent1">
                        <a:alpha val="44000"/>
                      </a:schemeClr>
                    </a:solidFill>
                  </a:tcPr>
                </a:tc>
                <a:tc>
                  <a:txBody>
                    <a:bodyPr/>
                    <a:lstStyle/>
                    <a:p>
                      <a:r>
                        <a:rPr lang="sr-Latn-RS" dirty="0" smtClean="0"/>
                        <a:t>Više od 4200</a:t>
                      </a:r>
                      <a:r>
                        <a:rPr lang="sr-Latn-RS" baseline="0" dirty="0" smtClean="0"/>
                        <a:t> obilazaka klijenata godišnje;</a:t>
                      </a:r>
                      <a:endParaRPr lang="en-US" dirty="0"/>
                    </a:p>
                  </a:txBody>
                  <a:tcPr anchor="ctr">
                    <a:solidFill>
                      <a:schemeClr val="accent1">
                        <a:alpha val="44000"/>
                      </a:schemeClr>
                    </a:solidFill>
                  </a:tcPr>
                </a:tc>
                <a:extLst>
                  <a:ext uri="{0D108BD9-81ED-4DB2-BD59-A6C34878D82A}">
                    <a16:rowId xmlns:a16="http://schemas.microsoft.com/office/drawing/2014/main" val="3131054464"/>
                  </a:ext>
                </a:extLst>
              </a:tr>
              <a:tr h="544222">
                <a:tc>
                  <a:txBody>
                    <a:bodyPr/>
                    <a:lstStyle/>
                    <a:p>
                      <a:r>
                        <a:rPr lang="sr-Latn-RS" b="1" dirty="0" smtClean="0">
                          <a:latin typeface="Arial Rounded MT Bold" panose="020F0704030504030204" pitchFamily="34" charset="0"/>
                        </a:rPr>
                        <a:t>500</a:t>
                      </a:r>
                      <a:r>
                        <a:rPr lang="sr-Latn-RS" b="1" baseline="0" dirty="0" smtClean="0">
                          <a:latin typeface="Arial Rounded MT Bold" panose="020F0704030504030204" pitchFamily="34" charset="0"/>
                        </a:rPr>
                        <a:t> </a:t>
                      </a:r>
                      <a:r>
                        <a:rPr lang="sr-Latn-RS" b="1" dirty="0" smtClean="0">
                          <a:latin typeface="Arial Rounded MT Bold" panose="020F0704030504030204" pitchFamily="34" charset="0"/>
                        </a:rPr>
                        <a:t>000</a:t>
                      </a:r>
                      <a:endParaRPr lang="en-US" b="1" dirty="0">
                        <a:latin typeface="Arial Rounded MT Bold" panose="020F0704030504030204" pitchFamily="34" charset="0"/>
                      </a:endParaRPr>
                    </a:p>
                  </a:txBody>
                  <a:tcPr anchor="ctr">
                    <a:solidFill>
                      <a:schemeClr val="accent1">
                        <a:alpha val="44000"/>
                      </a:schemeClr>
                    </a:solidFill>
                  </a:tcPr>
                </a:tc>
                <a:tc>
                  <a:txBody>
                    <a:bodyPr/>
                    <a:lstStyle/>
                    <a:p>
                      <a:r>
                        <a:rPr lang="sr-Latn-RS" dirty="0" smtClean="0"/>
                        <a:t>Preko 500.000,00</a:t>
                      </a:r>
                      <a:r>
                        <a:rPr lang="sr-Latn-RS" baseline="0" dirty="0" smtClean="0"/>
                        <a:t> km godišnje</a:t>
                      </a:r>
                      <a:endParaRPr lang="en-US" dirty="0"/>
                    </a:p>
                  </a:txBody>
                  <a:tcPr anchor="ctr">
                    <a:solidFill>
                      <a:schemeClr val="accent1">
                        <a:alpha val="44000"/>
                      </a:schemeClr>
                    </a:solidFill>
                  </a:tcPr>
                </a:tc>
                <a:extLst>
                  <a:ext uri="{0D108BD9-81ED-4DB2-BD59-A6C34878D82A}">
                    <a16:rowId xmlns:a16="http://schemas.microsoft.com/office/drawing/2014/main" val="3681953972"/>
                  </a:ext>
                </a:extLst>
              </a:tr>
              <a:tr h="544222">
                <a:tc>
                  <a:txBody>
                    <a:bodyPr/>
                    <a:lstStyle/>
                    <a:p>
                      <a:r>
                        <a:rPr lang="sr-Latn-RS" b="1" dirty="0" smtClean="0">
                          <a:latin typeface="Arial Rounded MT Bold" panose="020F0704030504030204" pitchFamily="34" charset="0"/>
                        </a:rPr>
                        <a:t>15 000</a:t>
                      </a:r>
                      <a:endParaRPr lang="en-US" b="1" dirty="0">
                        <a:latin typeface="Arial Rounded MT Bold" panose="020F0704030504030204" pitchFamily="34" charset="0"/>
                      </a:endParaRPr>
                    </a:p>
                  </a:txBody>
                  <a:tcPr anchor="ctr">
                    <a:solidFill>
                      <a:schemeClr val="accent1">
                        <a:alpha val="44000"/>
                      </a:schemeClr>
                    </a:solidFill>
                  </a:tcPr>
                </a:tc>
                <a:tc>
                  <a:txBody>
                    <a:bodyPr/>
                    <a:lstStyle/>
                    <a:p>
                      <a:r>
                        <a:rPr lang="sr-Latn-RS" dirty="0" smtClean="0"/>
                        <a:t>Preko15 000 kontrolisanja u 2022</a:t>
                      </a:r>
                      <a:endParaRPr lang="en-US" dirty="0"/>
                    </a:p>
                  </a:txBody>
                  <a:tcPr anchor="ctr">
                    <a:solidFill>
                      <a:schemeClr val="accent1">
                        <a:alpha val="44000"/>
                      </a:schemeClr>
                    </a:solidFill>
                  </a:tcPr>
                </a:tc>
                <a:extLst>
                  <a:ext uri="{0D108BD9-81ED-4DB2-BD59-A6C34878D82A}">
                    <a16:rowId xmlns:a16="http://schemas.microsoft.com/office/drawing/2014/main" val="162284466"/>
                  </a:ext>
                </a:extLst>
              </a:tr>
              <a:tr h="544222">
                <a:tc>
                  <a:txBody>
                    <a:bodyPr/>
                    <a:lstStyle/>
                    <a:p>
                      <a:r>
                        <a:rPr lang="sr-Latn-RS" b="1" dirty="0" smtClean="0">
                          <a:latin typeface="Arial Rounded MT Bold" panose="020F0704030504030204" pitchFamily="34" charset="0"/>
                        </a:rPr>
                        <a:t>33</a:t>
                      </a:r>
                      <a:endParaRPr lang="en-US" b="1" dirty="0">
                        <a:latin typeface="Arial Rounded MT Bold" panose="020F0704030504030204" pitchFamily="34" charset="0"/>
                      </a:endParaRPr>
                    </a:p>
                  </a:txBody>
                  <a:tcPr anchor="ctr">
                    <a:solidFill>
                      <a:schemeClr val="accent1">
                        <a:alpha val="44000"/>
                      </a:schemeClr>
                    </a:solidFill>
                  </a:tcPr>
                </a:tc>
                <a:tc>
                  <a:txBody>
                    <a:bodyPr/>
                    <a:lstStyle/>
                    <a:p>
                      <a:r>
                        <a:rPr lang="sr-Latn-RS" dirty="0" smtClean="0"/>
                        <a:t>Prosečne godine zaposlenih u kompaniji </a:t>
                      </a:r>
                      <a:endParaRPr lang="en-US" dirty="0"/>
                    </a:p>
                  </a:txBody>
                  <a:tcPr anchor="ctr">
                    <a:solidFill>
                      <a:schemeClr val="accent1">
                        <a:alpha val="44000"/>
                      </a:schemeClr>
                    </a:solidFill>
                  </a:tcPr>
                </a:tc>
                <a:extLst>
                  <a:ext uri="{0D108BD9-81ED-4DB2-BD59-A6C34878D82A}">
                    <a16:rowId xmlns:a16="http://schemas.microsoft.com/office/drawing/2014/main" val="210759365"/>
                  </a:ext>
                </a:extLst>
              </a:tr>
              <a:tr h="544222">
                <a:tc>
                  <a:txBody>
                    <a:bodyPr/>
                    <a:lstStyle/>
                    <a:p>
                      <a:r>
                        <a:rPr lang="sr-Latn-RS" b="1" dirty="0" smtClean="0">
                          <a:latin typeface="Arial Rounded MT Bold" panose="020F0704030504030204" pitchFamily="34" charset="0"/>
                        </a:rPr>
                        <a:t>16</a:t>
                      </a:r>
                      <a:endParaRPr lang="en-US" b="1" dirty="0">
                        <a:latin typeface="Arial Rounded MT Bold" panose="020F0704030504030204" pitchFamily="34" charset="0"/>
                      </a:endParaRPr>
                    </a:p>
                  </a:txBody>
                  <a:tcPr anchor="ctr">
                    <a:solidFill>
                      <a:schemeClr val="accent1">
                        <a:alpha val="44000"/>
                      </a:schemeClr>
                    </a:solidFill>
                  </a:tcPr>
                </a:tc>
                <a:tc>
                  <a:txBody>
                    <a:bodyPr/>
                    <a:lstStyle/>
                    <a:p>
                      <a:r>
                        <a:rPr lang="sr-Latn-RS" dirty="0" smtClean="0"/>
                        <a:t>%</a:t>
                      </a:r>
                      <a:r>
                        <a:rPr lang="sr-Latn-RS" baseline="0" dirty="0" smtClean="0"/>
                        <a:t> </a:t>
                      </a:r>
                      <a:r>
                        <a:rPr lang="sr-Latn-RS" dirty="0" smtClean="0"/>
                        <a:t> postignuti rast u 2022</a:t>
                      </a:r>
                      <a:endParaRPr lang="en-US" dirty="0"/>
                    </a:p>
                  </a:txBody>
                  <a:tcPr anchor="ctr">
                    <a:solidFill>
                      <a:schemeClr val="accent1">
                        <a:alpha val="44000"/>
                      </a:schemeClr>
                    </a:solidFill>
                  </a:tcPr>
                </a:tc>
                <a:extLst>
                  <a:ext uri="{0D108BD9-81ED-4DB2-BD59-A6C34878D82A}">
                    <a16:rowId xmlns:a16="http://schemas.microsoft.com/office/drawing/2014/main" val="3502278358"/>
                  </a:ext>
                </a:extLst>
              </a:tr>
              <a:tr h="544222">
                <a:tc>
                  <a:txBody>
                    <a:bodyPr/>
                    <a:lstStyle/>
                    <a:p>
                      <a:r>
                        <a:rPr lang="en-US" b="1" dirty="0" smtClean="0">
                          <a:latin typeface="Arial Rounded MT Bold" panose="020F0704030504030204" pitchFamily="34" charset="0"/>
                        </a:rPr>
                        <a:t>25</a:t>
                      </a:r>
                      <a:endParaRPr lang="en-US" b="1" dirty="0">
                        <a:latin typeface="Arial Rounded MT Bold" panose="020F0704030504030204" pitchFamily="34" charset="0"/>
                      </a:endParaRPr>
                    </a:p>
                  </a:txBody>
                  <a:tcPr anchor="ctr">
                    <a:solidFill>
                      <a:schemeClr val="accent1">
                        <a:alpha val="44000"/>
                      </a:schemeClr>
                    </a:solidFill>
                  </a:tcPr>
                </a:tc>
                <a:tc>
                  <a:txBody>
                    <a:bodyPr/>
                    <a:lstStyle/>
                    <a:p>
                      <a:r>
                        <a:rPr lang="sr-Latn-RS" dirty="0" smtClean="0"/>
                        <a:t>% učešće na tržištu</a:t>
                      </a:r>
                      <a:endParaRPr lang="en-US" dirty="0"/>
                    </a:p>
                  </a:txBody>
                  <a:tcPr anchor="ctr">
                    <a:solidFill>
                      <a:schemeClr val="accent1">
                        <a:alpha val="44000"/>
                      </a:schemeClr>
                    </a:solidFill>
                  </a:tcPr>
                </a:tc>
                <a:extLst>
                  <a:ext uri="{0D108BD9-81ED-4DB2-BD59-A6C34878D82A}">
                    <a16:rowId xmlns:a16="http://schemas.microsoft.com/office/drawing/2014/main" val="4000322153"/>
                  </a:ext>
                </a:extLst>
              </a:tr>
              <a:tr h="544222">
                <a:tc>
                  <a:txBody>
                    <a:bodyPr/>
                    <a:lstStyle/>
                    <a:p>
                      <a:r>
                        <a:rPr lang="sr-Latn-RS" b="1" dirty="0" smtClean="0">
                          <a:latin typeface="Arial Rounded MT Bold" panose="020F0704030504030204" pitchFamily="34" charset="0"/>
                        </a:rPr>
                        <a:t>2021</a:t>
                      </a:r>
                      <a:endParaRPr lang="en-US" b="1" dirty="0">
                        <a:latin typeface="Arial Rounded MT Bold" panose="020F0704030504030204" pitchFamily="34" charset="0"/>
                      </a:endParaRPr>
                    </a:p>
                  </a:txBody>
                  <a:tcPr anchor="ctr">
                    <a:solidFill>
                      <a:schemeClr val="accent1">
                        <a:alpha val="44000"/>
                      </a:schemeClr>
                    </a:solidFill>
                  </a:tcPr>
                </a:tc>
                <a:tc>
                  <a:txBody>
                    <a:bodyPr/>
                    <a:lstStyle/>
                    <a:p>
                      <a:r>
                        <a:rPr lang="sr-Latn-RS" b="0" dirty="0" smtClean="0"/>
                        <a:t>Ocena boniteta AA+</a:t>
                      </a:r>
                      <a:endParaRPr lang="en-US" sz="1800" b="0" i="0" kern="1200" dirty="0" smtClean="0">
                        <a:solidFill>
                          <a:schemeClr val="dk1"/>
                        </a:solidFill>
                        <a:effectLst/>
                        <a:latin typeface="+mn-lt"/>
                        <a:ea typeface="+mn-ea"/>
                        <a:cs typeface="+mn-cs"/>
                      </a:endParaRPr>
                    </a:p>
                  </a:txBody>
                  <a:tcPr anchor="ctr">
                    <a:solidFill>
                      <a:schemeClr val="accent1">
                        <a:alpha val="44000"/>
                      </a:schemeClr>
                    </a:solidFill>
                  </a:tcPr>
                </a:tc>
                <a:extLst>
                  <a:ext uri="{0D108BD9-81ED-4DB2-BD59-A6C34878D82A}">
                    <a16:rowId xmlns:a16="http://schemas.microsoft.com/office/drawing/2014/main" val="3261718480"/>
                  </a:ext>
                </a:extLst>
              </a:tr>
            </a:tbl>
          </a:graphicData>
        </a:graphic>
      </p:graphicFrame>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8" y="180013"/>
            <a:ext cx="1676307" cy="297545"/>
          </a:xfrm>
          <a:prstGeom prst="rect">
            <a:avLst/>
          </a:prstGeom>
        </p:spPr>
      </p:pic>
      <p:sp>
        <p:nvSpPr>
          <p:cNvPr id="29" name="Title 4"/>
          <p:cNvSpPr txBox="1">
            <a:spLocks/>
          </p:cNvSpPr>
          <p:nvPr/>
        </p:nvSpPr>
        <p:spPr>
          <a:xfrm>
            <a:off x="1689814" y="6602"/>
            <a:ext cx="4888786" cy="62416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2200" b="1" dirty="0" smtClean="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informacije</a:t>
            </a:r>
            <a:endParaRPr lang="en-US" sz="2200" b="1" dirty="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302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8" y="180013"/>
            <a:ext cx="1676307" cy="297545"/>
          </a:xfrm>
          <a:prstGeom prst="rect">
            <a:avLst/>
          </a:prstGeom>
        </p:spPr>
      </p:pic>
      <p:sp>
        <p:nvSpPr>
          <p:cNvPr id="4" name="Title 4"/>
          <p:cNvSpPr txBox="1">
            <a:spLocks/>
          </p:cNvSpPr>
          <p:nvPr/>
        </p:nvSpPr>
        <p:spPr>
          <a:xfrm>
            <a:off x="1689814" y="6602"/>
            <a:ext cx="7416378" cy="62416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2200" b="1" dirty="0" smtClean="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JEDNI OD NAŠIH PARTNERI KOJIMA SE MOŽEMO POHVALITI</a:t>
            </a:r>
            <a:endParaRPr lang="en-US" sz="2200" b="1" dirty="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endParaRPr>
          </a:p>
        </p:txBody>
      </p:sp>
      <p:pic>
        <p:nvPicPr>
          <p:cNvPr id="5" name="Picture 10" descr="JYSK | Akcije i katalozi | Kuda u Kupovi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2378" y="4762405"/>
            <a:ext cx="1384663" cy="6514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3863" y="4677139"/>
            <a:ext cx="1072381" cy="736750"/>
          </a:xfrm>
          <a:prstGeom prst="rect">
            <a:avLst/>
          </a:prstGeom>
          <a:ln>
            <a:noFill/>
          </a:ln>
          <a:effectLst>
            <a:outerShdw blurRad="292100" dist="139700" dir="2700000" algn="tl" rotWithShape="0">
              <a:srgbClr val="333333">
                <a:alpha val="65000"/>
              </a:srgbClr>
            </a:outerShdw>
          </a:effectLst>
        </p:spPr>
      </p:pic>
      <p:pic>
        <p:nvPicPr>
          <p:cNvPr id="8" name="Picture 24" descr="Don Don д.о.о | Најбоље из Србије"/>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317" y="3301703"/>
            <a:ext cx="742678" cy="7426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4780" y="3357906"/>
            <a:ext cx="1621412" cy="110458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8670" y="3514715"/>
            <a:ext cx="2060985" cy="824394"/>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40" y="4291147"/>
            <a:ext cx="2215992" cy="1082249"/>
          </a:xfrm>
          <a:prstGeom prst="rect">
            <a:avLst/>
          </a:prstGeom>
          <a:ln>
            <a:noFill/>
          </a:ln>
          <a:effectLst>
            <a:outerShdw blurRad="292100" dist="139700" dir="2700000" algn="tl" rotWithShape="0">
              <a:srgbClr val="333333">
                <a:alpha val="65000"/>
              </a:srgbClr>
            </a:outerShdw>
          </a:effectLst>
        </p:spPr>
      </p:pic>
      <p:pic>
        <p:nvPicPr>
          <p:cNvPr id="12" name="Picture 2" descr="Lidl Srbija - www.lidl.r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06077" y="2897396"/>
            <a:ext cx="1676736" cy="16767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18" descr="BIG Zrenjanin | Bagljaš – Zapad 5, Zrenjanin 23000"/>
          <p:cNvPicPr>
            <a:picLocks noChangeAspect="1" noChangeArrowheads="1"/>
          </p:cNvPicPr>
          <p:nvPr/>
        </p:nvPicPr>
        <p:blipFill rotWithShape="1">
          <a:blip r:embed="rId10">
            <a:extLst>
              <a:ext uri="{28A0092B-C50C-407E-A947-70E740481C1C}">
                <a14:useLocalDpi xmlns:a14="http://schemas.microsoft.com/office/drawing/2010/main" val="0"/>
              </a:ext>
            </a:extLst>
          </a:blip>
          <a:srcRect l="4950" t="6344" r="6540" b="26025"/>
          <a:stretch/>
        </p:blipFill>
        <p:spPr bwMode="auto">
          <a:xfrm>
            <a:off x="567978" y="3294340"/>
            <a:ext cx="873836" cy="667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20" descr="Investiranje, razvoj i izdavanje kancelarijskih, komercijalnih i  industrijskih nekretnin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77101" y="4637199"/>
            <a:ext cx="1350383" cy="6501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LUKOIL | Benzinske stanice | Srbija | Popust 5 RSD | GRAWE Bonus klub"/>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10234" y="5511727"/>
            <a:ext cx="1303830" cy="965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12" descr="Ericsson Interview Process - GeeksforGeek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12104" y="5773136"/>
            <a:ext cx="1052644" cy="7043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2" descr="Tjedan obiteljskih poduzeća i prijenosa poslovanjaTjedan obiteljskih  poduzeća i prijenosa poslovanja – Dobra praksa i savjeti za uspješno  savladavanje izazova održivosti obiteljskih poduzeća kroz generacij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40452" y="5639392"/>
            <a:ext cx="1555003" cy="9718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6" descr="САТ (ТВ емисија) — Википедија"/>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71159" y="5644196"/>
            <a:ext cx="962268" cy="9622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4" descr="Phuket d.o.o. - Poslomanija.com"/>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295486" y="5751932"/>
            <a:ext cx="2214212" cy="7467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386786" y="1553253"/>
            <a:ext cx="2311803" cy="1213697"/>
          </a:xfrm>
          <a:prstGeom prst="rect">
            <a:avLst/>
          </a:prstGeom>
          <a:ln>
            <a:no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848189" y="1978891"/>
            <a:ext cx="1097000" cy="1097000"/>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310566" y="1978891"/>
            <a:ext cx="1198178" cy="1166990"/>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920127" y="2015378"/>
            <a:ext cx="1198177" cy="1198177"/>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705158" y="3499284"/>
            <a:ext cx="1874112" cy="1874112"/>
          </a:xfrm>
          <a:prstGeom prst="rect">
            <a:avLst/>
          </a:prstGeom>
        </p:spPr>
      </p:pic>
      <p:pic>
        <p:nvPicPr>
          <p:cNvPr id="26" name="Picture 2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477931" y="2105367"/>
            <a:ext cx="1164283" cy="1164283"/>
          </a:xfrm>
          <a:prstGeom prst="rect">
            <a:avLst/>
          </a:prstGeom>
          <a:ln>
            <a:noFill/>
          </a:ln>
          <a:effectLst>
            <a:outerShdw blurRad="292100" dist="139700" dir="2700000" algn="tl" rotWithShape="0">
              <a:srgbClr val="333333">
                <a:alpha val="65000"/>
              </a:srgbClr>
            </a:outerShdw>
          </a:effectLst>
        </p:spPr>
      </p:pic>
      <p:pic>
        <p:nvPicPr>
          <p:cNvPr id="29" name="Picture 28"/>
          <p:cNvPicPr>
            <a:picLocks noChangeAspect="1"/>
          </p:cNvPicPr>
          <p:nvPr/>
        </p:nvPicPr>
        <p:blipFill>
          <a:blip r:embed="rId23"/>
          <a:stretch>
            <a:fillRect/>
          </a:stretch>
        </p:blipFill>
        <p:spPr>
          <a:xfrm>
            <a:off x="538221" y="1977892"/>
            <a:ext cx="1748750" cy="919504"/>
          </a:xfrm>
          <a:prstGeom prst="rect">
            <a:avLst/>
          </a:prstGeom>
          <a:ln>
            <a:noFill/>
          </a:ln>
          <a:effectLst>
            <a:outerShdw blurRad="292100" dist="139700" dir="2700000" algn="tl" rotWithShape="0">
              <a:srgbClr val="333333">
                <a:alpha val="65000"/>
              </a:srgbClr>
            </a:outerShdw>
          </a:effectLst>
        </p:spPr>
      </p:pic>
      <p:pic>
        <p:nvPicPr>
          <p:cNvPr id="1030" name="Picture 6" descr="Asseco SEE - Razvoj karijere | Center for Career Development"/>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9371" y="664070"/>
            <a:ext cx="1486450" cy="1114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Radisson Collection Hotel, Old Mill Belgrade - Film in Serbia"/>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884691" y="974442"/>
            <a:ext cx="2844781" cy="8289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Galerija"/>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20174" t="26621" r="16295" b="31384"/>
          <a:stretch/>
        </p:blipFill>
        <p:spPr bwMode="auto">
          <a:xfrm>
            <a:off x="5109972" y="869654"/>
            <a:ext cx="2442320" cy="9081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descr="SR Technics - Media Materials"/>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8101" t="17187" r="8558" b="14594"/>
          <a:stretch/>
        </p:blipFill>
        <p:spPr bwMode="auto">
          <a:xfrm>
            <a:off x="2618515" y="798535"/>
            <a:ext cx="2080074" cy="5057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4" name="Picture 30" descr="AdmiralBet - YouTube"/>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8211" t="26816" r="5225" b="35402"/>
          <a:stretch/>
        </p:blipFill>
        <p:spPr bwMode="auto">
          <a:xfrm>
            <a:off x="4929886" y="4762405"/>
            <a:ext cx="1750836" cy="7241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686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02143" y="3028295"/>
            <a:ext cx="2625213" cy="646331"/>
          </a:xfrm>
          <a:prstGeom prst="rect">
            <a:avLst/>
          </a:prstGeom>
          <a:noFill/>
        </p:spPr>
        <p:txBody>
          <a:bodyPr wrap="square" rtlCol="0">
            <a:spAutoFit/>
          </a:bodyPr>
          <a:lstStyle/>
          <a:p>
            <a:r>
              <a:rPr lang="sr-Latn-RS" b="1" dirty="0" smtClean="0">
                <a:solidFill>
                  <a:schemeClr val="bg1"/>
                </a:solidFill>
                <a:latin typeface="Arial Rounded MT Bold" panose="020F0704030504030204" pitchFamily="34" charset="0"/>
              </a:rPr>
              <a:t>Naši resursi i tehnički kapaciteti</a:t>
            </a:r>
            <a:endParaRPr lang="en-US" b="1" dirty="0">
              <a:solidFill>
                <a:schemeClr val="bg1"/>
              </a:solidFill>
              <a:latin typeface="Arial Rounded MT Bold" panose="020F0704030504030204" pitchFamily="34" charset="0"/>
            </a:endParaRPr>
          </a:p>
        </p:txBody>
      </p:sp>
      <p:sp>
        <p:nvSpPr>
          <p:cNvPr id="12" name="Plus 11"/>
          <p:cNvSpPr/>
          <p:nvPr/>
        </p:nvSpPr>
        <p:spPr>
          <a:xfrm>
            <a:off x="3803121" y="2923459"/>
            <a:ext cx="678425" cy="718432"/>
          </a:xfrm>
          <a:prstGeom prst="mathPlus">
            <a:avLst>
              <a:gd name="adj1" fmla="val 17724"/>
            </a:avLst>
          </a:prstGeom>
          <a:solidFill>
            <a:schemeClr val="accent6">
              <a:lumMod val="40000"/>
              <a:lumOff val="60000"/>
            </a:schemeClr>
          </a:solidFill>
          <a:ln>
            <a:solidFill>
              <a:srgbClr val="FB7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11542" y="3037492"/>
            <a:ext cx="2625213" cy="369332"/>
          </a:xfrm>
          <a:prstGeom prst="rect">
            <a:avLst/>
          </a:prstGeom>
          <a:noFill/>
        </p:spPr>
        <p:txBody>
          <a:bodyPr wrap="square" rtlCol="0">
            <a:spAutoFit/>
          </a:bodyPr>
          <a:lstStyle/>
          <a:p>
            <a:r>
              <a:rPr lang="sr-Latn-RS" b="1" dirty="0" smtClean="0">
                <a:solidFill>
                  <a:schemeClr val="bg1"/>
                </a:solidFill>
                <a:latin typeface="Arial Rounded MT Bold" panose="020F0704030504030204" pitchFamily="34" charset="0"/>
              </a:rPr>
              <a:t>Tim iskusnih inženjera</a:t>
            </a:r>
            <a:endParaRPr lang="en-US" b="1" dirty="0">
              <a:solidFill>
                <a:schemeClr val="bg1"/>
              </a:solidFill>
              <a:latin typeface="Arial Rounded MT Bold" panose="020F0704030504030204" pitchFamily="34" charset="0"/>
            </a:endParaRPr>
          </a:p>
        </p:txBody>
      </p:sp>
      <p:sp>
        <p:nvSpPr>
          <p:cNvPr id="15" name="Equal 14"/>
          <p:cNvSpPr/>
          <p:nvPr/>
        </p:nvSpPr>
        <p:spPr>
          <a:xfrm>
            <a:off x="7196223" y="3154175"/>
            <a:ext cx="816077" cy="395267"/>
          </a:xfrm>
          <a:prstGeom prst="mathEqual">
            <a:avLst/>
          </a:prstGeom>
          <a:solidFill>
            <a:schemeClr val="accent6">
              <a:lumMod val="40000"/>
              <a:lumOff val="60000"/>
            </a:schemeClr>
          </a:solidFill>
          <a:ln>
            <a:solidFill>
              <a:srgbClr val="FB7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8141068" y="2987345"/>
            <a:ext cx="2625213" cy="923330"/>
          </a:xfrm>
          <a:prstGeom prst="rect">
            <a:avLst/>
          </a:prstGeom>
          <a:noFill/>
          <a:effectLst>
            <a:outerShdw blurRad="63500" sx="102000" sy="102000" algn="ctr" rotWithShape="0">
              <a:prstClr val="black">
                <a:alpha val="40000"/>
              </a:prstClr>
            </a:outerShdw>
          </a:effectLst>
        </p:spPr>
        <p:txBody>
          <a:bodyPr wrap="square" rtlCol="0">
            <a:spAutoFit/>
          </a:bodyPr>
          <a:lstStyle/>
          <a:p>
            <a:r>
              <a:rPr lang="sr-Latn-RS" b="1" dirty="0" smtClean="0">
                <a:solidFill>
                  <a:schemeClr val="bg1"/>
                </a:solidFill>
                <a:latin typeface="Arial Rounded MT Bold" panose="020F0704030504030204" pitchFamily="34" charset="0"/>
              </a:rPr>
              <a:t>VATROIVAL </a:t>
            </a:r>
          </a:p>
          <a:p>
            <a:r>
              <a:rPr lang="sr-Latn-RS" b="1" dirty="0" smtClean="0">
                <a:solidFill>
                  <a:schemeClr val="bg1"/>
                </a:solidFill>
                <a:latin typeface="Arial Rounded MT Bold" panose="020F0704030504030204" pitchFamily="34" charset="0"/>
              </a:rPr>
              <a:t>VAŠ PATRNER ZA SIGURNOST</a:t>
            </a:r>
            <a:endParaRPr lang="en-US" b="1" dirty="0">
              <a:solidFill>
                <a:schemeClr val="bg1"/>
              </a:solidFill>
              <a:latin typeface="Arial Rounded MT Bold" panose="020F0704030504030204" pitchFamily="34" charset="0"/>
            </a:endParaRPr>
          </a:p>
        </p:txBody>
      </p:sp>
      <p:sp>
        <p:nvSpPr>
          <p:cNvPr id="17" name="Oval 16"/>
          <p:cNvSpPr/>
          <p:nvPr/>
        </p:nvSpPr>
        <p:spPr>
          <a:xfrm>
            <a:off x="3733602" y="2987345"/>
            <a:ext cx="838400" cy="807004"/>
          </a:xfrm>
          <a:prstGeom prst="ellipse">
            <a:avLst/>
          </a:prstGeom>
          <a:noFill/>
          <a:ln>
            <a:solidFill>
              <a:srgbClr val="FB7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8" name="Oval 17"/>
          <p:cNvSpPr/>
          <p:nvPr/>
        </p:nvSpPr>
        <p:spPr>
          <a:xfrm>
            <a:off x="7183732" y="2967683"/>
            <a:ext cx="838400" cy="807004"/>
          </a:xfrm>
          <a:prstGeom prst="ellipse">
            <a:avLst/>
          </a:prstGeom>
          <a:noFill/>
          <a:ln>
            <a:solidFill>
              <a:srgbClr val="FB7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8" y="180013"/>
            <a:ext cx="1676307" cy="297545"/>
          </a:xfrm>
          <a:prstGeom prst="rect">
            <a:avLst/>
          </a:prstGeom>
        </p:spPr>
      </p:pic>
    </p:spTree>
    <p:extLst>
      <p:ext uri="{BB962C8B-B14F-4D97-AF65-F5344CB8AC3E}">
        <p14:creationId xmlns:p14="http://schemas.microsoft.com/office/powerpoint/2010/main" val="7676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8" y="180013"/>
            <a:ext cx="1676307" cy="297545"/>
          </a:xfrm>
          <a:prstGeom prst="rect">
            <a:avLst/>
          </a:prstGeom>
        </p:spPr>
      </p:pic>
      <p:sp>
        <p:nvSpPr>
          <p:cNvPr id="4" name="TextBox 3"/>
          <p:cNvSpPr txBox="1"/>
          <p:nvPr/>
        </p:nvSpPr>
        <p:spPr>
          <a:xfrm>
            <a:off x="3850640" y="2865120"/>
            <a:ext cx="5025881" cy="830997"/>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sr-Latn-RS" sz="4800" b="1" dirty="0" smtClean="0">
                <a:solidFill>
                  <a:schemeClr val="bg1"/>
                </a:solidFill>
                <a:latin typeface="Arial Rounded MT Bold" panose="020F0704030504030204" pitchFamily="34" charset="0"/>
              </a:rPr>
              <a:t>HVALA</a:t>
            </a:r>
            <a:endParaRPr lang="en-US" sz="4800" b="1"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441110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406400" y="467911"/>
            <a:ext cx="11379200" cy="1117600"/>
          </a:xfrm>
          <a:prstGeom prst="rect">
            <a:avLst/>
          </a:prstGeom>
        </p:spPr>
        <p:txBody>
          <a:bodyPr/>
          <a:lstStyle>
            <a:lvl1pPr marL="342900" indent="-342900" algn="l" defTabSz="914400" rtl="0" eaLnBrk="1" latinLnBrk="0" hangingPunct="1">
              <a:spcBef>
                <a:spcPct val="20000"/>
              </a:spcBef>
              <a:buClr>
                <a:srgbClr val="00CC99"/>
              </a:buClr>
              <a:buFont typeface="Arial" pitchFamily="34" charset="0"/>
              <a:buChar char="•"/>
              <a:defRPr sz="3200" kern="1200">
                <a:solidFill>
                  <a:schemeClr val="tx1"/>
                </a:solidFill>
                <a:latin typeface="Lato" panose="020F0502020204030203" pitchFamily="34" charset="0"/>
                <a:ea typeface="+mn-ea"/>
                <a:cs typeface="+mn-cs"/>
              </a:defRPr>
            </a:lvl1pPr>
            <a:lvl2pPr marL="742950" indent="-285750" algn="l" defTabSz="914400" rtl="0" eaLnBrk="1" latinLnBrk="0" hangingPunct="1">
              <a:spcBef>
                <a:spcPct val="20000"/>
              </a:spcBef>
              <a:buClr>
                <a:srgbClr val="00CC99"/>
              </a:buClr>
              <a:buFont typeface="Arial" pitchFamily="34" charset="0"/>
              <a:buChar char="•"/>
              <a:defRPr sz="2800" kern="1200">
                <a:solidFill>
                  <a:schemeClr val="tx1"/>
                </a:solidFill>
                <a:latin typeface="Lato" panose="020F0502020204030203" pitchFamily="34" charset="0"/>
                <a:ea typeface="+mn-ea"/>
                <a:cs typeface="+mn-cs"/>
              </a:defRPr>
            </a:lvl2pPr>
            <a:lvl3pPr marL="1143000" indent="-228600" algn="l" defTabSz="914400" rtl="0" eaLnBrk="1" latinLnBrk="0" hangingPunct="1">
              <a:spcBef>
                <a:spcPct val="20000"/>
              </a:spcBef>
              <a:buClr>
                <a:srgbClr val="00CC99"/>
              </a:buClr>
              <a:buFont typeface="Arial" pitchFamily="34" charset="0"/>
              <a:buChar char="•"/>
              <a:defRPr sz="2400" kern="1200">
                <a:solidFill>
                  <a:schemeClr val="tx1"/>
                </a:solidFill>
                <a:latin typeface="Lato" panose="020F0502020204030203" pitchFamily="34" charset="0"/>
                <a:ea typeface="+mn-ea"/>
                <a:cs typeface="+mn-cs"/>
              </a:defRPr>
            </a:lvl3pPr>
            <a:lvl4pPr marL="1600200" indent="-228600" algn="l" defTabSz="914400" rtl="0" eaLnBrk="1" latinLnBrk="0" hangingPunct="1">
              <a:spcBef>
                <a:spcPct val="20000"/>
              </a:spcBef>
              <a:buClr>
                <a:srgbClr val="00CC99"/>
              </a:buClr>
              <a:buFont typeface="Arial" pitchFamily="34" charset="0"/>
              <a:buChar char="•"/>
              <a:defRPr sz="2000" kern="1200">
                <a:solidFill>
                  <a:schemeClr val="tx1"/>
                </a:solidFill>
                <a:latin typeface="Lato" panose="020F0502020204030203" pitchFamily="34" charset="0"/>
                <a:ea typeface="+mn-ea"/>
                <a:cs typeface="+mn-cs"/>
              </a:defRPr>
            </a:lvl4pPr>
            <a:lvl5pPr marL="2057400" indent="-228600" algn="l" defTabSz="914400" rtl="0" eaLnBrk="1" latinLnBrk="0" hangingPunct="1">
              <a:spcBef>
                <a:spcPct val="20000"/>
              </a:spcBef>
              <a:buClr>
                <a:srgbClr val="00CC99"/>
              </a:buClr>
              <a:buFont typeface="Arial" pitchFamily="34" charset="0"/>
              <a:buChar char="•"/>
              <a:defRPr sz="2000" kern="1200">
                <a:solidFill>
                  <a:schemeClr val="tx1"/>
                </a:solidFill>
                <a:latin typeface="Lato" panose="020F050202020403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defRPr/>
            </a:pPr>
            <a:endParaRPr lang="en-US" sz="2667" b="1" dirty="0">
              <a:solidFill>
                <a:prstClr val="white"/>
              </a:solidFill>
              <a:latin typeface="Arial" panose="020B0604020202020204" pitchFamily="34" charset="0"/>
              <a:cs typeface="Arial" panose="020B0604020202020204" pitchFamily="34" charset="0"/>
            </a:endParaRPr>
          </a:p>
        </p:txBody>
      </p:sp>
      <p:grpSp>
        <p:nvGrpSpPr>
          <p:cNvPr id="28" name="Group 27"/>
          <p:cNvGrpSpPr/>
          <p:nvPr/>
        </p:nvGrpSpPr>
        <p:grpSpPr>
          <a:xfrm>
            <a:off x="917661" y="2436945"/>
            <a:ext cx="750953" cy="749323"/>
            <a:chOff x="612045" y="1696736"/>
            <a:chExt cx="563215" cy="561992"/>
          </a:xfrm>
        </p:grpSpPr>
        <p:sp>
          <p:nvSpPr>
            <p:cNvPr id="29" name="Oval 43"/>
            <p:cNvSpPr>
              <a:spLocks noChangeArrowheads="1"/>
            </p:cNvSpPr>
            <p:nvPr/>
          </p:nvSpPr>
          <p:spPr bwMode="auto">
            <a:xfrm>
              <a:off x="612045" y="1696736"/>
              <a:ext cx="563215" cy="561992"/>
            </a:xfrm>
            <a:prstGeom prst="ellipse">
              <a:avLst/>
            </a:prstGeom>
            <a:noFill/>
            <a:ln w="28575" cap="flat">
              <a:solidFill>
                <a:schemeClr val="accent6">
                  <a:lumMod val="60000"/>
                  <a:lumOff val="40000"/>
                </a:schemeClr>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1219170">
                <a:defRPr/>
              </a:pPr>
              <a:endParaRPr lang="en-US" sz="2400">
                <a:solidFill>
                  <a:srgbClr val="000000"/>
                </a:solidFill>
                <a:latin typeface="Arial"/>
              </a:endParaRPr>
            </a:p>
          </p:txBody>
        </p:sp>
        <p:sp>
          <p:nvSpPr>
            <p:cNvPr id="30" name="Freeform 46"/>
            <p:cNvSpPr>
              <a:spLocks/>
            </p:cNvSpPr>
            <p:nvPr/>
          </p:nvSpPr>
          <p:spPr bwMode="auto">
            <a:xfrm>
              <a:off x="766150" y="1852064"/>
              <a:ext cx="248891" cy="256841"/>
            </a:xfrm>
            <a:custGeom>
              <a:avLst/>
              <a:gdLst>
                <a:gd name="T0" fmla="*/ 172 w 203"/>
                <a:gd name="T1" fmla="*/ 87 h 210"/>
                <a:gd name="T2" fmla="*/ 203 w 203"/>
                <a:gd name="T3" fmla="*/ 87 h 210"/>
                <a:gd name="T4" fmla="*/ 203 w 203"/>
                <a:gd name="T5" fmla="*/ 35 h 210"/>
                <a:gd name="T6" fmla="*/ 151 w 203"/>
                <a:gd name="T7" fmla="*/ 35 h 210"/>
                <a:gd name="T8" fmla="*/ 151 w 203"/>
                <a:gd name="T9" fmla="*/ 65 h 210"/>
                <a:gd name="T10" fmla="*/ 128 w 203"/>
                <a:gd name="T11" fmla="*/ 96 h 210"/>
                <a:gd name="T12" fmla="*/ 122 w 203"/>
                <a:gd name="T13" fmla="*/ 96 h 210"/>
                <a:gd name="T14" fmla="*/ 79 w 203"/>
                <a:gd name="T15" fmla="*/ 47 h 210"/>
                <a:gd name="T16" fmla="*/ 79 w 203"/>
                <a:gd name="T17" fmla="*/ 0 h 210"/>
                <a:gd name="T18" fmla="*/ 0 w 203"/>
                <a:gd name="T19" fmla="*/ 0 h 210"/>
                <a:gd name="T20" fmla="*/ 0 w 203"/>
                <a:gd name="T21" fmla="*/ 79 h 210"/>
                <a:gd name="T22" fmla="*/ 45 w 203"/>
                <a:gd name="T23" fmla="*/ 79 h 210"/>
                <a:gd name="T24" fmla="*/ 93 w 203"/>
                <a:gd name="T25" fmla="*/ 112 h 210"/>
                <a:gd name="T26" fmla="*/ 93 w 203"/>
                <a:gd name="T27" fmla="*/ 122 h 210"/>
                <a:gd name="T28" fmla="*/ 58 w 203"/>
                <a:gd name="T29" fmla="*/ 153 h 210"/>
                <a:gd name="T30" fmla="*/ 24 w 203"/>
                <a:gd name="T31" fmla="*/ 153 h 210"/>
                <a:gd name="T32" fmla="*/ 24 w 203"/>
                <a:gd name="T33" fmla="*/ 210 h 210"/>
                <a:gd name="T34" fmla="*/ 81 w 203"/>
                <a:gd name="T35" fmla="*/ 210 h 210"/>
                <a:gd name="T36" fmla="*/ 81 w 203"/>
                <a:gd name="T37" fmla="*/ 177 h 210"/>
                <a:gd name="T38" fmla="*/ 104 w 203"/>
                <a:gd name="T39" fmla="*/ 142 h 210"/>
                <a:gd name="T40" fmla="*/ 122 w 203"/>
                <a:gd name="T41" fmla="*/ 142 h 210"/>
                <a:gd name="T42" fmla="*/ 148 w 203"/>
                <a:gd name="T43" fmla="*/ 167 h 210"/>
                <a:gd name="T44" fmla="*/ 148 w 203"/>
                <a:gd name="T45" fmla="*/ 175 h 210"/>
                <a:gd name="T46" fmla="*/ 172 w 203"/>
                <a:gd name="T47" fmla="*/ 175 h 210"/>
                <a:gd name="T48" fmla="*/ 172 w 203"/>
                <a:gd name="T49" fmla="*/ 151 h 210"/>
                <a:gd name="T50" fmla="*/ 162 w 203"/>
                <a:gd name="T51" fmla="*/ 151 h 210"/>
                <a:gd name="T52" fmla="*/ 140 w 203"/>
                <a:gd name="T53" fmla="*/ 130 h 210"/>
                <a:gd name="T54" fmla="*/ 140 w 203"/>
                <a:gd name="T55" fmla="*/ 110 h 210"/>
                <a:gd name="T56" fmla="*/ 172 w 203"/>
                <a:gd name="T57" fmla="*/ 8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3" h="210">
                  <a:moveTo>
                    <a:pt x="172" y="87"/>
                  </a:moveTo>
                  <a:cubicBezTo>
                    <a:pt x="203" y="87"/>
                    <a:pt x="203" y="87"/>
                    <a:pt x="203" y="87"/>
                  </a:cubicBezTo>
                  <a:cubicBezTo>
                    <a:pt x="203" y="35"/>
                    <a:pt x="203" y="35"/>
                    <a:pt x="203" y="35"/>
                  </a:cubicBezTo>
                  <a:cubicBezTo>
                    <a:pt x="151" y="35"/>
                    <a:pt x="151" y="35"/>
                    <a:pt x="151" y="35"/>
                  </a:cubicBezTo>
                  <a:cubicBezTo>
                    <a:pt x="151" y="65"/>
                    <a:pt x="151" y="65"/>
                    <a:pt x="151" y="65"/>
                  </a:cubicBezTo>
                  <a:cubicBezTo>
                    <a:pt x="151" y="82"/>
                    <a:pt x="143" y="93"/>
                    <a:pt x="128" y="96"/>
                  </a:cubicBezTo>
                  <a:cubicBezTo>
                    <a:pt x="122" y="96"/>
                    <a:pt x="122" y="96"/>
                    <a:pt x="122" y="96"/>
                  </a:cubicBezTo>
                  <a:cubicBezTo>
                    <a:pt x="96" y="96"/>
                    <a:pt x="79" y="79"/>
                    <a:pt x="79" y="47"/>
                  </a:cubicBezTo>
                  <a:cubicBezTo>
                    <a:pt x="79" y="0"/>
                    <a:pt x="79" y="0"/>
                    <a:pt x="79" y="0"/>
                  </a:cubicBezTo>
                  <a:cubicBezTo>
                    <a:pt x="0" y="0"/>
                    <a:pt x="0" y="0"/>
                    <a:pt x="0" y="0"/>
                  </a:cubicBezTo>
                  <a:cubicBezTo>
                    <a:pt x="0" y="79"/>
                    <a:pt x="0" y="79"/>
                    <a:pt x="0" y="79"/>
                  </a:cubicBezTo>
                  <a:cubicBezTo>
                    <a:pt x="45" y="79"/>
                    <a:pt x="45" y="79"/>
                    <a:pt x="45" y="79"/>
                  </a:cubicBezTo>
                  <a:cubicBezTo>
                    <a:pt x="71" y="79"/>
                    <a:pt x="89" y="91"/>
                    <a:pt x="93" y="112"/>
                  </a:cubicBezTo>
                  <a:cubicBezTo>
                    <a:pt x="93" y="122"/>
                    <a:pt x="93" y="122"/>
                    <a:pt x="93" y="122"/>
                  </a:cubicBezTo>
                  <a:cubicBezTo>
                    <a:pt x="93" y="140"/>
                    <a:pt x="81" y="153"/>
                    <a:pt x="58" y="153"/>
                  </a:cubicBezTo>
                  <a:cubicBezTo>
                    <a:pt x="24" y="153"/>
                    <a:pt x="24" y="153"/>
                    <a:pt x="24" y="153"/>
                  </a:cubicBezTo>
                  <a:cubicBezTo>
                    <a:pt x="24" y="210"/>
                    <a:pt x="24" y="210"/>
                    <a:pt x="24" y="210"/>
                  </a:cubicBezTo>
                  <a:cubicBezTo>
                    <a:pt x="81" y="210"/>
                    <a:pt x="81" y="210"/>
                    <a:pt x="81" y="210"/>
                  </a:cubicBezTo>
                  <a:cubicBezTo>
                    <a:pt x="81" y="177"/>
                    <a:pt x="81" y="177"/>
                    <a:pt x="81" y="177"/>
                  </a:cubicBezTo>
                  <a:cubicBezTo>
                    <a:pt x="81" y="159"/>
                    <a:pt x="89" y="146"/>
                    <a:pt x="104" y="142"/>
                  </a:cubicBezTo>
                  <a:cubicBezTo>
                    <a:pt x="122" y="142"/>
                    <a:pt x="122" y="142"/>
                    <a:pt x="122" y="142"/>
                  </a:cubicBezTo>
                  <a:cubicBezTo>
                    <a:pt x="138" y="142"/>
                    <a:pt x="148" y="151"/>
                    <a:pt x="148" y="167"/>
                  </a:cubicBezTo>
                  <a:cubicBezTo>
                    <a:pt x="148" y="175"/>
                    <a:pt x="148" y="175"/>
                    <a:pt x="148" y="175"/>
                  </a:cubicBezTo>
                  <a:cubicBezTo>
                    <a:pt x="172" y="175"/>
                    <a:pt x="172" y="175"/>
                    <a:pt x="172" y="175"/>
                  </a:cubicBezTo>
                  <a:cubicBezTo>
                    <a:pt x="172" y="151"/>
                    <a:pt x="172" y="151"/>
                    <a:pt x="172" y="151"/>
                  </a:cubicBezTo>
                  <a:cubicBezTo>
                    <a:pt x="162" y="151"/>
                    <a:pt x="162" y="151"/>
                    <a:pt x="162" y="151"/>
                  </a:cubicBezTo>
                  <a:cubicBezTo>
                    <a:pt x="150" y="151"/>
                    <a:pt x="141" y="144"/>
                    <a:pt x="140" y="130"/>
                  </a:cubicBezTo>
                  <a:cubicBezTo>
                    <a:pt x="140" y="110"/>
                    <a:pt x="140" y="110"/>
                    <a:pt x="140" y="110"/>
                  </a:cubicBezTo>
                  <a:cubicBezTo>
                    <a:pt x="142" y="96"/>
                    <a:pt x="153" y="87"/>
                    <a:pt x="172" y="87"/>
                  </a:cubicBezTo>
                  <a:close/>
                </a:path>
              </a:pathLst>
            </a:custGeom>
            <a:solidFill>
              <a:schemeClr val="accent5">
                <a:lumMod val="60000"/>
                <a:lumOff val="40000"/>
              </a:schemeClr>
            </a:solidFill>
            <a:ln>
              <a:solidFill>
                <a:schemeClr val="accent6">
                  <a:lumMod val="60000"/>
                  <a:lumOff val="40000"/>
                </a:schemeClr>
              </a:solidFill>
            </a:ln>
          </p:spPr>
          <p:txBody>
            <a:bodyPr vert="horz" wrap="square" lIns="121920" tIns="60960" rIns="121920" bIns="60960" numCol="1" anchor="t" anchorCtr="0" compatLnSpc="1">
              <a:prstTxWarp prst="textNoShape">
                <a:avLst/>
              </a:prstTxWarp>
            </a:bodyPr>
            <a:lstStyle/>
            <a:p>
              <a:pPr defTabSz="1219170">
                <a:defRPr/>
              </a:pPr>
              <a:endParaRPr lang="en-US" sz="2400">
                <a:solidFill>
                  <a:srgbClr val="000000"/>
                </a:solidFill>
                <a:latin typeface="Arial"/>
              </a:endParaRPr>
            </a:p>
          </p:txBody>
        </p:sp>
      </p:grpSp>
      <p:sp>
        <p:nvSpPr>
          <p:cNvPr id="46" name="Line 63"/>
          <p:cNvSpPr>
            <a:spLocks noChangeShapeType="1"/>
          </p:cNvSpPr>
          <p:nvPr/>
        </p:nvSpPr>
        <p:spPr bwMode="auto">
          <a:xfrm>
            <a:off x="5992283" y="298238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a:solidFill>
                <a:srgbClr val="000000"/>
              </a:solidFill>
              <a:latin typeface="Arial"/>
            </a:endParaRPr>
          </a:p>
        </p:txBody>
      </p:sp>
      <p:sp>
        <p:nvSpPr>
          <p:cNvPr id="47" name="Line 64"/>
          <p:cNvSpPr>
            <a:spLocks noChangeShapeType="1"/>
          </p:cNvSpPr>
          <p:nvPr/>
        </p:nvSpPr>
        <p:spPr bwMode="auto">
          <a:xfrm>
            <a:off x="5992283" y="298238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a:solidFill>
                <a:srgbClr val="000000"/>
              </a:solidFill>
              <a:latin typeface="Arial"/>
            </a:endParaRPr>
          </a:p>
        </p:txBody>
      </p:sp>
      <p:sp>
        <p:nvSpPr>
          <p:cNvPr id="59" name="TextBox 58"/>
          <p:cNvSpPr txBox="1"/>
          <p:nvPr/>
        </p:nvSpPr>
        <p:spPr>
          <a:xfrm>
            <a:off x="2031689" y="2433469"/>
            <a:ext cx="2641600" cy="502573"/>
          </a:xfrm>
          <a:prstGeom prst="rect">
            <a:avLst/>
          </a:prstGeom>
          <a:noFill/>
        </p:spPr>
        <p:txBody>
          <a:bodyPr wrap="square" rtlCol="0">
            <a:spAutoFit/>
          </a:bodyPr>
          <a:lstStyle/>
          <a:p>
            <a:pPr defTabSz="1219170">
              <a:defRPr/>
            </a:pPr>
            <a:r>
              <a:rPr lang="sr-Latn-RS" sz="1333" b="1" dirty="0" smtClean="0">
                <a:solidFill>
                  <a:schemeClr val="bg1"/>
                </a:solidFill>
                <a:latin typeface="Arial"/>
              </a:rPr>
              <a:t>Zaštita od požara</a:t>
            </a:r>
          </a:p>
          <a:p>
            <a:pPr defTabSz="1219170">
              <a:defRPr/>
            </a:pPr>
            <a:r>
              <a:rPr lang="sr-Latn-RS" sz="1333" b="1" dirty="0" smtClean="0">
                <a:solidFill>
                  <a:schemeClr val="bg1"/>
                </a:solidFill>
                <a:latin typeface="Arial"/>
              </a:rPr>
              <a:t>Bezbednost i zdravlje na radu</a:t>
            </a:r>
          </a:p>
        </p:txBody>
      </p:sp>
      <p:sp>
        <p:nvSpPr>
          <p:cNvPr id="60" name="TextBox 59"/>
          <p:cNvSpPr txBox="1"/>
          <p:nvPr/>
        </p:nvSpPr>
        <p:spPr>
          <a:xfrm>
            <a:off x="2031690" y="3712856"/>
            <a:ext cx="2778801" cy="706347"/>
          </a:xfrm>
          <a:prstGeom prst="rect">
            <a:avLst/>
          </a:prstGeom>
          <a:noFill/>
        </p:spPr>
        <p:txBody>
          <a:bodyPr wrap="square" rtlCol="0">
            <a:spAutoFit/>
          </a:bodyPr>
          <a:lstStyle/>
          <a:p>
            <a:pPr lvl="0"/>
            <a:r>
              <a:rPr lang="sr-Latn-RS" sz="1330" b="1" dirty="0">
                <a:solidFill>
                  <a:schemeClr val="bg1"/>
                </a:solidFill>
                <a:latin typeface="Arial" panose="020B0604020202020204" pitchFamily="34" charset="0"/>
                <a:cs typeface="Arial" panose="020B0604020202020204" pitchFamily="34" charset="0"/>
              </a:rPr>
              <a:t>Projektovanje</a:t>
            </a:r>
          </a:p>
          <a:p>
            <a:pPr lvl="0"/>
            <a:r>
              <a:rPr lang="sr-Latn-RS" sz="1330" b="1" dirty="0">
                <a:solidFill>
                  <a:schemeClr val="bg1"/>
                </a:solidFill>
                <a:latin typeface="Arial" panose="020B0604020202020204" pitchFamily="34" charset="0"/>
                <a:cs typeface="Arial" panose="020B0604020202020204" pitchFamily="34" charset="0"/>
              </a:rPr>
              <a:t>Kontrolisanje</a:t>
            </a:r>
          </a:p>
          <a:p>
            <a:pPr lvl="0"/>
            <a:r>
              <a:rPr lang="sr-Latn-RS" sz="1330" b="1" dirty="0">
                <a:solidFill>
                  <a:schemeClr val="bg1"/>
                </a:solidFill>
                <a:latin typeface="Arial" panose="020B0604020202020204" pitchFamily="34" charset="0"/>
                <a:cs typeface="Arial" panose="020B0604020202020204" pitchFamily="34" charset="0"/>
              </a:rPr>
              <a:t>Održavanje opreme</a:t>
            </a:r>
          </a:p>
        </p:txBody>
      </p:sp>
      <p:sp>
        <p:nvSpPr>
          <p:cNvPr id="62" name="TextBox 61"/>
          <p:cNvSpPr txBox="1"/>
          <p:nvPr/>
        </p:nvSpPr>
        <p:spPr>
          <a:xfrm>
            <a:off x="5745549" y="1922046"/>
            <a:ext cx="2641600" cy="338554"/>
          </a:xfrm>
          <a:prstGeom prst="rect">
            <a:avLst/>
          </a:prstGeom>
          <a:noFill/>
        </p:spPr>
        <p:txBody>
          <a:bodyPr wrap="square" rtlCol="0">
            <a:spAutoFit/>
          </a:bodyPr>
          <a:lstStyle/>
          <a:p>
            <a:pPr defTabSz="1219170">
              <a:defRPr/>
            </a:pPr>
            <a:r>
              <a:rPr lang="sr-Latn-RS" sz="1600" b="1" dirty="0" smtClean="0">
                <a:solidFill>
                  <a:schemeClr val="bg1"/>
                </a:solidFill>
                <a:latin typeface="Arial"/>
              </a:rPr>
              <a:t>Zaposlenih</a:t>
            </a:r>
            <a:endParaRPr lang="en-US" sz="1600" b="1" dirty="0">
              <a:solidFill>
                <a:schemeClr val="bg1"/>
              </a:solidFill>
              <a:latin typeface="Arial"/>
            </a:endParaRPr>
          </a:p>
        </p:txBody>
      </p:sp>
      <p:sp>
        <p:nvSpPr>
          <p:cNvPr id="63" name="TextBox 62"/>
          <p:cNvSpPr txBox="1"/>
          <p:nvPr/>
        </p:nvSpPr>
        <p:spPr>
          <a:xfrm>
            <a:off x="9458749" y="1831291"/>
            <a:ext cx="2641600" cy="338554"/>
          </a:xfrm>
          <a:prstGeom prst="rect">
            <a:avLst/>
          </a:prstGeom>
          <a:noFill/>
        </p:spPr>
        <p:txBody>
          <a:bodyPr wrap="square" rtlCol="0">
            <a:spAutoFit/>
          </a:bodyPr>
          <a:lstStyle/>
          <a:p>
            <a:pPr lvl="0">
              <a:defRPr/>
            </a:pPr>
            <a:r>
              <a:rPr lang="sr-Latn-RS" sz="1600" b="1" dirty="0" smtClean="0">
                <a:solidFill>
                  <a:schemeClr val="bg1"/>
                </a:solidFill>
                <a:latin typeface="Arial" panose="020B0604020202020204" pitchFamily="34" charset="0"/>
                <a:cs typeface="Arial" panose="020B0604020202020204" pitchFamily="34" charset="0"/>
              </a:rPr>
              <a:t>Strateških partnera</a:t>
            </a:r>
            <a:endParaRPr lang="en-US" sz="1600" b="1" dirty="0">
              <a:solidFill>
                <a:schemeClr val="bg1"/>
              </a:solidFill>
              <a:latin typeface="Arial" panose="020B0604020202020204" pitchFamily="34" charset="0"/>
              <a:cs typeface="Arial" panose="020B0604020202020204" pitchFamily="34" charset="0"/>
            </a:endParaRPr>
          </a:p>
        </p:txBody>
      </p:sp>
      <p:sp>
        <p:nvSpPr>
          <p:cNvPr id="64" name="TextBox 63"/>
          <p:cNvSpPr txBox="1"/>
          <p:nvPr/>
        </p:nvSpPr>
        <p:spPr>
          <a:xfrm>
            <a:off x="5829828" y="3680787"/>
            <a:ext cx="2641600" cy="338554"/>
          </a:xfrm>
          <a:prstGeom prst="rect">
            <a:avLst/>
          </a:prstGeom>
          <a:noFill/>
        </p:spPr>
        <p:txBody>
          <a:bodyPr wrap="square" rtlCol="0">
            <a:spAutoFit/>
          </a:bodyPr>
          <a:lstStyle/>
          <a:p>
            <a:pPr defTabSz="1219170">
              <a:defRPr/>
            </a:pPr>
            <a:r>
              <a:rPr lang="sr-Latn-RS" sz="1600" b="1" dirty="0" smtClean="0">
                <a:solidFill>
                  <a:schemeClr val="bg1"/>
                </a:solidFill>
                <a:latin typeface="Arial"/>
              </a:rPr>
              <a:t>Iskusnih inženjera</a:t>
            </a:r>
            <a:endParaRPr lang="en-US" sz="1600" b="1" dirty="0">
              <a:solidFill>
                <a:schemeClr val="bg1"/>
              </a:solidFill>
              <a:latin typeface="Arial"/>
            </a:endParaRPr>
          </a:p>
        </p:txBody>
      </p:sp>
      <p:sp>
        <p:nvSpPr>
          <p:cNvPr id="65" name="TextBox 64"/>
          <p:cNvSpPr txBox="1"/>
          <p:nvPr/>
        </p:nvSpPr>
        <p:spPr>
          <a:xfrm>
            <a:off x="9263269" y="3732423"/>
            <a:ext cx="2641600" cy="338554"/>
          </a:xfrm>
          <a:prstGeom prst="rect">
            <a:avLst/>
          </a:prstGeom>
          <a:noFill/>
        </p:spPr>
        <p:txBody>
          <a:bodyPr wrap="square" rtlCol="0">
            <a:spAutoFit/>
          </a:bodyPr>
          <a:lstStyle/>
          <a:p>
            <a:pPr defTabSz="1219170">
              <a:defRPr/>
            </a:pPr>
            <a:r>
              <a:rPr lang="sr-Latn-RS" sz="1600" b="1" dirty="0" smtClean="0">
                <a:solidFill>
                  <a:schemeClr val="bg1"/>
                </a:solidFill>
                <a:latin typeface="Arial"/>
              </a:rPr>
              <a:t>Regionalna centra</a:t>
            </a:r>
            <a:endParaRPr lang="en-US" sz="1600" b="1" dirty="0">
              <a:solidFill>
                <a:schemeClr val="bg1"/>
              </a:solidFill>
              <a:latin typeface="Arial"/>
            </a:endParaRPr>
          </a:p>
        </p:txBody>
      </p:sp>
      <p:sp>
        <p:nvSpPr>
          <p:cNvPr id="66" name="TextBox 65"/>
          <p:cNvSpPr txBox="1"/>
          <p:nvPr/>
        </p:nvSpPr>
        <p:spPr>
          <a:xfrm>
            <a:off x="5784880" y="5421565"/>
            <a:ext cx="2641600" cy="697627"/>
          </a:xfrm>
          <a:prstGeom prst="rect">
            <a:avLst/>
          </a:prstGeom>
          <a:noFill/>
        </p:spPr>
        <p:txBody>
          <a:bodyPr wrap="square" rtlCol="0">
            <a:noAutofit/>
          </a:bodyPr>
          <a:lstStyle/>
          <a:p>
            <a:pPr defTabSz="1219170">
              <a:defRPr/>
            </a:pPr>
            <a:r>
              <a:rPr lang="sr-Latn-RS" sz="1600" b="1" dirty="0" smtClean="0">
                <a:solidFill>
                  <a:schemeClr val="bg1"/>
                </a:solidFill>
                <a:latin typeface="Arial"/>
              </a:rPr>
              <a:t>        Klijenata</a:t>
            </a:r>
            <a:endParaRPr lang="en-US" sz="1600" b="1" dirty="0">
              <a:solidFill>
                <a:schemeClr val="bg1"/>
              </a:solidFill>
              <a:latin typeface="Arial"/>
            </a:endParaRPr>
          </a:p>
        </p:txBody>
      </p:sp>
      <p:sp>
        <p:nvSpPr>
          <p:cNvPr id="67" name="TextBox 66"/>
          <p:cNvSpPr txBox="1"/>
          <p:nvPr/>
        </p:nvSpPr>
        <p:spPr>
          <a:xfrm>
            <a:off x="9531350" y="5421566"/>
            <a:ext cx="2641600" cy="338554"/>
          </a:xfrm>
          <a:prstGeom prst="rect">
            <a:avLst/>
          </a:prstGeom>
          <a:noFill/>
        </p:spPr>
        <p:txBody>
          <a:bodyPr wrap="square" rtlCol="0">
            <a:spAutoFit/>
          </a:bodyPr>
          <a:lstStyle/>
          <a:p>
            <a:pPr defTabSz="1219170">
              <a:defRPr/>
            </a:pPr>
            <a:r>
              <a:rPr lang="sr-Latn-RS" sz="1600" b="1" dirty="0" smtClean="0">
                <a:solidFill>
                  <a:schemeClr val="bg1"/>
                </a:solidFill>
                <a:latin typeface="Arial"/>
              </a:rPr>
              <a:t>Automobila</a:t>
            </a:r>
            <a:endParaRPr lang="en-US" sz="1600" b="1" dirty="0">
              <a:solidFill>
                <a:schemeClr val="bg1"/>
              </a:solidFill>
              <a:latin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78" y="180013"/>
            <a:ext cx="1676307" cy="297545"/>
          </a:xfrm>
          <a:prstGeom prst="rect">
            <a:avLst/>
          </a:prstGeom>
        </p:spPr>
      </p:pic>
      <p:sp>
        <p:nvSpPr>
          <p:cNvPr id="7" name="Rectangle 6"/>
          <p:cNvSpPr/>
          <p:nvPr/>
        </p:nvSpPr>
        <p:spPr>
          <a:xfrm>
            <a:off x="5958756" y="1123846"/>
            <a:ext cx="1375698" cy="923330"/>
          </a:xfrm>
          <a:prstGeom prst="rect">
            <a:avLst/>
          </a:prstGeom>
          <a:noFill/>
        </p:spPr>
        <p:txBody>
          <a:bodyPr wrap="none" lIns="91440" tIns="45720" rIns="91440" bIns="45720">
            <a:spAutoFit/>
          </a:bodyPr>
          <a:lstStyle/>
          <a:p>
            <a:pPr algn="ctr"/>
            <a:r>
              <a:rPr lang="sr-Latn-RS" sz="5400" b="1" dirty="0" smtClean="0">
                <a:ln w="10160">
                  <a:solidFill>
                    <a:schemeClr val="bg1">
                      <a:lumMod val="75000"/>
                      <a:lumOff val="25000"/>
                    </a:schemeClr>
                  </a:solidFill>
                  <a:prstDash val="solid"/>
                </a:ln>
                <a:solidFill>
                  <a:schemeClr val="tx1">
                    <a:lumMod val="65000"/>
                  </a:schemeClr>
                </a:solidFill>
                <a:effectLst>
                  <a:innerShdw blurRad="63500" dist="50800" dir="18900000">
                    <a:prstClr val="black">
                      <a:alpha val="50000"/>
                    </a:prstClr>
                  </a:innerShdw>
                </a:effectLst>
              </a:rPr>
              <a:t>58+</a:t>
            </a:r>
            <a:endParaRPr lang="en-US" sz="5400" b="1" dirty="0">
              <a:ln w="10160">
                <a:solidFill>
                  <a:schemeClr val="bg1">
                    <a:lumMod val="75000"/>
                    <a:lumOff val="25000"/>
                  </a:schemeClr>
                </a:solidFill>
                <a:prstDash val="solid"/>
              </a:ln>
              <a:solidFill>
                <a:schemeClr val="tx1">
                  <a:lumMod val="65000"/>
                </a:schemeClr>
              </a:solidFill>
              <a:effectLst>
                <a:innerShdw blurRad="63500" dist="50800" dir="18900000">
                  <a:prstClr val="black">
                    <a:alpha val="50000"/>
                  </a:prstClr>
                </a:innerShdw>
              </a:effectLst>
            </a:endParaRPr>
          </a:p>
        </p:txBody>
      </p:sp>
      <p:sp>
        <p:nvSpPr>
          <p:cNvPr id="71" name="Rectangle 70"/>
          <p:cNvSpPr/>
          <p:nvPr/>
        </p:nvSpPr>
        <p:spPr>
          <a:xfrm>
            <a:off x="9819029" y="1095875"/>
            <a:ext cx="960520" cy="923330"/>
          </a:xfrm>
          <a:prstGeom prst="rect">
            <a:avLst/>
          </a:prstGeom>
          <a:noFill/>
        </p:spPr>
        <p:txBody>
          <a:bodyPr wrap="none" lIns="91440" tIns="45720" rIns="91440" bIns="45720">
            <a:spAutoFit/>
          </a:bodyPr>
          <a:lstStyle/>
          <a:p>
            <a:pPr algn="ctr"/>
            <a:r>
              <a:rPr lang="sr-Latn-RS" sz="5400" b="1" dirty="0" smtClean="0">
                <a:ln w="10160">
                  <a:solidFill>
                    <a:schemeClr val="bg1">
                      <a:lumMod val="75000"/>
                      <a:lumOff val="25000"/>
                    </a:schemeClr>
                  </a:solidFill>
                  <a:prstDash val="solid"/>
                </a:ln>
                <a:solidFill>
                  <a:schemeClr val="tx1">
                    <a:lumMod val="65000"/>
                  </a:schemeClr>
                </a:solidFill>
                <a:effectLst>
                  <a:innerShdw blurRad="63500" dist="50800" dir="18900000">
                    <a:prstClr val="black">
                      <a:alpha val="50000"/>
                    </a:prstClr>
                  </a:innerShdw>
                </a:effectLst>
              </a:rPr>
              <a:t>10</a:t>
            </a:r>
            <a:endParaRPr lang="en-US" sz="5400" b="1" dirty="0">
              <a:ln w="10160">
                <a:solidFill>
                  <a:schemeClr val="bg1">
                    <a:lumMod val="75000"/>
                    <a:lumOff val="25000"/>
                  </a:schemeClr>
                </a:solidFill>
                <a:prstDash val="solid"/>
              </a:ln>
              <a:solidFill>
                <a:schemeClr val="tx1">
                  <a:lumMod val="65000"/>
                </a:schemeClr>
              </a:solidFill>
              <a:effectLst>
                <a:innerShdw blurRad="63500" dist="50800" dir="18900000">
                  <a:prstClr val="black">
                    <a:alpha val="50000"/>
                  </a:prstClr>
                </a:innerShdw>
              </a:effectLst>
            </a:endParaRPr>
          </a:p>
        </p:txBody>
      </p:sp>
      <p:sp>
        <p:nvSpPr>
          <p:cNvPr id="72" name="Rectangle 71"/>
          <p:cNvSpPr/>
          <p:nvPr/>
        </p:nvSpPr>
        <p:spPr>
          <a:xfrm>
            <a:off x="6164824" y="2936099"/>
            <a:ext cx="960520" cy="923330"/>
          </a:xfrm>
          <a:prstGeom prst="rect">
            <a:avLst/>
          </a:prstGeom>
          <a:noFill/>
        </p:spPr>
        <p:txBody>
          <a:bodyPr wrap="none" lIns="91440" tIns="45720" rIns="91440" bIns="45720">
            <a:spAutoFit/>
          </a:bodyPr>
          <a:lstStyle/>
          <a:p>
            <a:pPr algn="ctr"/>
            <a:r>
              <a:rPr lang="sr-Latn-RS" sz="5400" b="1" dirty="0" smtClean="0">
                <a:ln w="10160">
                  <a:solidFill>
                    <a:schemeClr val="bg1">
                      <a:lumMod val="75000"/>
                      <a:lumOff val="25000"/>
                    </a:schemeClr>
                  </a:solidFill>
                  <a:prstDash val="solid"/>
                </a:ln>
                <a:solidFill>
                  <a:schemeClr val="tx1">
                    <a:lumMod val="65000"/>
                  </a:schemeClr>
                </a:solidFill>
                <a:effectLst>
                  <a:innerShdw blurRad="63500" dist="50800" dir="18900000">
                    <a:prstClr val="black">
                      <a:alpha val="50000"/>
                    </a:prstClr>
                  </a:innerShdw>
                </a:effectLst>
              </a:rPr>
              <a:t>30</a:t>
            </a:r>
            <a:endParaRPr lang="en-US" sz="5400" b="1" dirty="0">
              <a:ln w="10160">
                <a:solidFill>
                  <a:schemeClr val="bg1">
                    <a:lumMod val="75000"/>
                    <a:lumOff val="25000"/>
                  </a:schemeClr>
                </a:solidFill>
                <a:prstDash val="solid"/>
              </a:ln>
              <a:solidFill>
                <a:schemeClr val="tx1">
                  <a:lumMod val="65000"/>
                </a:schemeClr>
              </a:solidFill>
              <a:effectLst>
                <a:innerShdw blurRad="63500" dist="50800" dir="18900000">
                  <a:prstClr val="black">
                    <a:alpha val="50000"/>
                  </a:prstClr>
                </a:innerShdw>
              </a:effectLst>
            </a:endParaRPr>
          </a:p>
        </p:txBody>
      </p:sp>
      <p:sp>
        <p:nvSpPr>
          <p:cNvPr id="73" name="Rectangle 72"/>
          <p:cNvSpPr/>
          <p:nvPr/>
        </p:nvSpPr>
        <p:spPr>
          <a:xfrm>
            <a:off x="9817512" y="2908129"/>
            <a:ext cx="572593" cy="923330"/>
          </a:xfrm>
          <a:prstGeom prst="rect">
            <a:avLst/>
          </a:prstGeom>
          <a:noFill/>
        </p:spPr>
        <p:txBody>
          <a:bodyPr wrap="none" lIns="91440" tIns="45720" rIns="91440" bIns="45720">
            <a:spAutoFit/>
          </a:bodyPr>
          <a:lstStyle/>
          <a:p>
            <a:pPr algn="ctr"/>
            <a:r>
              <a:rPr lang="sr-Latn-RS" sz="5400" b="1" dirty="0" smtClean="0">
                <a:ln w="10160">
                  <a:solidFill>
                    <a:schemeClr val="bg1">
                      <a:lumMod val="75000"/>
                      <a:lumOff val="25000"/>
                    </a:schemeClr>
                  </a:solidFill>
                  <a:prstDash val="solid"/>
                </a:ln>
                <a:solidFill>
                  <a:schemeClr val="tx1">
                    <a:lumMod val="65000"/>
                  </a:schemeClr>
                </a:solidFill>
                <a:effectLst>
                  <a:innerShdw blurRad="63500" dist="50800" dir="18900000">
                    <a:prstClr val="black">
                      <a:alpha val="50000"/>
                    </a:prstClr>
                  </a:innerShdw>
                </a:effectLst>
              </a:rPr>
              <a:t>4</a:t>
            </a:r>
            <a:endParaRPr lang="en-US" sz="5400" b="1" dirty="0">
              <a:ln w="10160">
                <a:solidFill>
                  <a:schemeClr val="bg1">
                    <a:lumMod val="75000"/>
                    <a:lumOff val="25000"/>
                  </a:schemeClr>
                </a:solidFill>
                <a:prstDash val="solid"/>
              </a:ln>
              <a:solidFill>
                <a:schemeClr val="tx1">
                  <a:lumMod val="65000"/>
                </a:schemeClr>
              </a:solidFill>
              <a:effectLst>
                <a:innerShdw blurRad="63500" dist="50800" dir="18900000">
                  <a:prstClr val="black">
                    <a:alpha val="50000"/>
                  </a:prstClr>
                </a:innerShdw>
              </a:effectLst>
            </a:endParaRPr>
          </a:p>
        </p:txBody>
      </p:sp>
      <p:sp>
        <p:nvSpPr>
          <p:cNvPr id="74" name="Rectangle 73"/>
          <p:cNvSpPr/>
          <p:nvPr/>
        </p:nvSpPr>
        <p:spPr>
          <a:xfrm>
            <a:off x="9651196" y="4638950"/>
            <a:ext cx="960520" cy="923330"/>
          </a:xfrm>
          <a:prstGeom prst="rect">
            <a:avLst/>
          </a:prstGeom>
          <a:noFill/>
        </p:spPr>
        <p:txBody>
          <a:bodyPr wrap="none" lIns="91440" tIns="45720" rIns="91440" bIns="45720">
            <a:spAutoFit/>
          </a:bodyPr>
          <a:lstStyle/>
          <a:p>
            <a:pPr algn="ctr"/>
            <a:r>
              <a:rPr lang="sr-Latn-RS" sz="5400" b="1" dirty="0" smtClean="0">
                <a:ln w="10160">
                  <a:solidFill>
                    <a:schemeClr val="bg1">
                      <a:lumMod val="75000"/>
                      <a:lumOff val="25000"/>
                    </a:schemeClr>
                  </a:solidFill>
                  <a:prstDash val="solid"/>
                </a:ln>
                <a:solidFill>
                  <a:schemeClr val="tx1">
                    <a:lumMod val="65000"/>
                  </a:schemeClr>
                </a:solidFill>
                <a:effectLst>
                  <a:innerShdw blurRad="63500" dist="50800" dir="18900000">
                    <a:prstClr val="black">
                      <a:alpha val="50000"/>
                    </a:prstClr>
                  </a:innerShdw>
                </a:effectLst>
              </a:rPr>
              <a:t>27</a:t>
            </a:r>
            <a:endParaRPr lang="en-US" sz="5400" b="1" dirty="0">
              <a:ln w="10160">
                <a:solidFill>
                  <a:schemeClr val="bg1">
                    <a:lumMod val="75000"/>
                    <a:lumOff val="25000"/>
                  </a:schemeClr>
                </a:solidFill>
                <a:prstDash val="solid"/>
              </a:ln>
              <a:solidFill>
                <a:schemeClr val="tx1">
                  <a:lumMod val="65000"/>
                </a:schemeClr>
              </a:solidFill>
              <a:effectLst>
                <a:innerShdw blurRad="63500" dist="50800" dir="18900000">
                  <a:prstClr val="black">
                    <a:alpha val="50000"/>
                  </a:prstClr>
                </a:innerShdw>
              </a:effectLst>
            </a:endParaRPr>
          </a:p>
        </p:txBody>
      </p:sp>
      <p:sp>
        <p:nvSpPr>
          <p:cNvPr id="75" name="Rectangle 74"/>
          <p:cNvSpPr/>
          <p:nvPr/>
        </p:nvSpPr>
        <p:spPr>
          <a:xfrm>
            <a:off x="6032536" y="4694430"/>
            <a:ext cx="1736374" cy="923330"/>
          </a:xfrm>
          <a:prstGeom prst="rect">
            <a:avLst/>
          </a:prstGeom>
          <a:noFill/>
        </p:spPr>
        <p:txBody>
          <a:bodyPr wrap="none" lIns="91440" tIns="45720" rIns="91440" bIns="45720">
            <a:spAutoFit/>
          </a:bodyPr>
          <a:lstStyle/>
          <a:p>
            <a:pPr algn="ctr"/>
            <a:r>
              <a:rPr lang="sr-Latn-RS" sz="5400" b="1" dirty="0" smtClean="0">
                <a:ln w="10160">
                  <a:solidFill>
                    <a:schemeClr val="bg1">
                      <a:lumMod val="75000"/>
                      <a:lumOff val="25000"/>
                    </a:schemeClr>
                  </a:solidFill>
                  <a:prstDash val="solid"/>
                </a:ln>
                <a:solidFill>
                  <a:schemeClr val="tx1">
                    <a:lumMod val="65000"/>
                  </a:schemeClr>
                </a:solidFill>
                <a:effectLst>
                  <a:innerShdw blurRad="63500" dist="50800" dir="18900000">
                    <a:prstClr val="black">
                      <a:alpha val="50000"/>
                    </a:prstClr>
                  </a:innerShdw>
                </a:effectLst>
              </a:rPr>
              <a:t>3500</a:t>
            </a:r>
            <a:endParaRPr lang="en-US" sz="5400" b="1" dirty="0">
              <a:ln w="10160">
                <a:solidFill>
                  <a:schemeClr val="bg1">
                    <a:lumMod val="75000"/>
                    <a:lumOff val="25000"/>
                  </a:schemeClr>
                </a:solidFill>
                <a:prstDash val="solid"/>
              </a:ln>
              <a:solidFill>
                <a:schemeClr val="tx1">
                  <a:lumMod val="65000"/>
                </a:schemeClr>
              </a:solidFill>
              <a:effectLst>
                <a:innerShdw blurRad="63500" dist="50800" dir="18900000">
                  <a:prstClr val="black">
                    <a:alpha val="50000"/>
                  </a:prstClr>
                </a:innerShdw>
              </a:effectLst>
            </a:endParaRPr>
          </a:p>
        </p:txBody>
      </p:sp>
      <p:sp>
        <p:nvSpPr>
          <p:cNvPr id="16" name="Lightning Bolt 15"/>
          <p:cNvSpPr/>
          <p:nvPr/>
        </p:nvSpPr>
        <p:spPr>
          <a:xfrm>
            <a:off x="1149490" y="3889739"/>
            <a:ext cx="334995" cy="338554"/>
          </a:xfrm>
          <a:prstGeom prst="lightningBolt">
            <a:avLst/>
          </a:prstGeom>
          <a:solidFill>
            <a:schemeClr val="accent5">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43"/>
          <p:cNvSpPr>
            <a:spLocks noChangeArrowheads="1"/>
          </p:cNvSpPr>
          <p:nvPr/>
        </p:nvSpPr>
        <p:spPr bwMode="auto">
          <a:xfrm>
            <a:off x="950132" y="3669880"/>
            <a:ext cx="750953" cy="749323"/>
          </a:xfrm>
          <a:prstGeom prst="ellipse">
            <a:avLst/>
          </a:prstGeom>
          <a:noFill/>
          <a:ln w="28575" cap="flat">
            <a:solidFill>
              <a:schemeClr val="accent6">
                <a:lumMod val="60000"/>
                <a:lumOff val="40000"/>
              </a:schemeClr>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1219170">
              <a:defRPr/>
            </a:pPr>
            <a:endParaRPr lang="en-US" sz="2400">
              <a:solidFill>
                <a:srgbClr val="000000"/>
              </a:solidFill>
              <a:latin typeface="Arial"/>
            </a:endParaRPr>
          </a:p>
        </p:txBody>
      </p:sp>
    </p:spTree>
    <p:extLst>
      <p:ext uri="{BB962C8B-B14F-4D97-AF65-F5344CB8AC3E}">
        <p14:creationId xmlns:p14="http://schemas.microsoft.com/office/powerpoint/2010/main" val="296343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50" fill="hold"/>
                                        <p:tgtEl>
                                          <p:spTgt spid="28"/>
                                        </p:tgtEl>
                                        <p:attrNameLst>
                                          <p:attrName>ppt_w</p:attrName>
                                        </p:attrNameLst>
                                      </p:cBhvr>
                                      <p:tavLst>
                                        <p:tav tm="0">
                                          <p:val>
                                            <p:fltVal val="0"/>
                                          </p:val>
                                        </p:tav>
                                        <p:tav tm="100000">
                                          <p:val>
                                            <p:strVal val="#ppt_w"/>
                                          </p:val>
                                        </p:tav>
                                      </p:tavLst>
                                    </p:anim>
                                    <p:anim calcmode="lin" valueType="num">
                                      <p:cBhvr>
                                        <p:cTn id="8" dur="350" fill="hold"/>
                                        <p:tgtEl>
                                          <p:spTgt spid="28"/>
                                        </p:tgtEl>
                                        <p:attrNameLst>
                                          <p:attrName>ppt_h</p:attrName>
                                        </p:attrNameLst>
                                      </p:cBhvr>
                                      <p:tavLst>
                                        <p:tav tm="0">
                                          <p:val>
                                            <p:fltVal val="0"/>
                                          </p:val>
                                        </p:tav>
                                        <p:tav tm="100000">
                                          <p:val>
                                            <p:strVal val="#ppt_h"/>
                                          </p:val>
                                        </p:tav>
                                      </p:tavLst>
                                    </p:anim>
                                    <p:animEffect transition="in" filter="fade">
                                      <p:cBhvr>
                                        <p:cTn id="9" dur="350"/>
                                        <p:tgtEl>
                                          <p:spTgt spid="28"/>
                                        </p:tgtEl>
                                      </p:cBhvr>
                                    </p:animEffect>
                                  </p:childTnLst>
                                </p:cTn>
                              </p:par>
                            </p:childTnLst>
                          </p:cTn>
                        </p:par>
                        <p:par>
                          <p:cTn id="10" fill="hold">
                            <p:stCondLst>
                              <p:cond delay="350"/>
                            </p:stCondLst>
                            <p:childTnLst>
                              <p:par>
                                <p:cTn id="11" presetID="22" presetClass="entr" presetSubtype="8" fill="hold" grpId="0" nodeType="afterEffect">
                                  <p:stCondLst>
                                    <p:cond delay="500"/>
                                  </p:stCondLst>
                                  <p:childTnLst>
                                    <p:set>
                                      <p:cBhvr>
                                        <p:cTn id="12" dur="1" fill="hold">
                                          <p:stCondLst>
                                            <p:cond delay="0"/>
                                          </p:stCondLst>
                                        </p:cTn>
                                        <p:tgtEl>
                                          <p:spTgt spid="59">
                                            <p:txEl>
                                              <p:pRg st="0" end="0"/>
                                            </p:txEl>
                                          </p:spTgt>
                                        </p:tgtEl>
                                        <p:attrNameLst>
                                          <p:attrName>style.visibility</p:attrName>
                                        </p:attrNameLst>
                                      </p:cBhvr>
                                      <p:to>
                                        <p:strVal val="visible"/>
                                      </p:to>
                                    </p:set>
                                    <p:animEffect transition="in" filter="wipe(left)">
                                      <p:cBhvr>
                                        <p:cTn id="13" dur="500"/>
                                        <p:tgtEl>
                                          <p:spTgt spid="5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500"/>
                                  </p:stCondLst>
                                  <p:childTnLst>
                                    <p:set>
                                      <p:cBhvr>
                                        <p:cTn id="17" dur="1" fill="hold">
                                          <p:stCondLst>
                                            <p:cond delay="0"/>
                                          </p:stCondLst>
                                        </p:cTn>
                                        <p:tgtEl>
                                          <p:spTgt spid="59">
                                            <p:txEl>
                                              <p:pRg st="1" end="1"/>
                                            </p:txEl>
                                          </p:spTgt>
                                        </p:tgtEl>
                                        <p:attrNameLst>
                                          <p:attrName>style.visibility</p:attrName>
                                        </p:attrNameLst>
                                      </p:cBhvr>
                                      <p:to>
                                        <p:strVal val="visible"/>
                                      </p:to>
                                    </p:set>
                                    <p:animEffect transition="in" filter="wipe(left)">
                                      <p:cBhvr>
                                        <p:cTn id="18" dur="500"/>
                                        <p:tgtEl>
                                          <p:spTgt spid="59">
                                            <p:txEl>
                                              <p:pRg st="1" end="1"/>
                                            </p:txEl>
                                          </p:spTgt>
                                        </p:tgtEl>
                                      </p:cBhvr>
                                    </p:animEffect>
                                  </p:childTnLst>
                                </p:cTn>
                              </p:par>
                            </p:childTnLst>
                          </p:cTn>
                        </p:par>
                        <p:par>
                          <p:cTn id="19" fill="hold">
                            <p:stCondLst>
                              <p:cond delay="1000"/>
                            </p:stCondLst>
                            <p:childTnLst>
                              <p:par>
                                <p:cTn id="20" presetID="22" presetClass="entr" presetSubtype="8" fill="hold" grpId="0" nodeType="afterEffect">
                                  <p:stCondLst>
                                    <p:cond delay="500"/>
                                  </p:stCondLst>
                                  <p:childTnLst>
                                    <p:set>
                                      <p:cBhvr>
                                        <p:cTn id="21" dur="1" fill="hold">
                                          <p:stCondLst>
                                            <p:cond delay="0"/>
                                          </p:stCondLst>
                                        </p:cTn>
                                        <p:tgtEl>
                                          <p:spTgt spid="60">
                                            <p:txEl>
                                              <p:pRg st="0" end="0"/>
                                            </p:txEl>
                                          </p:spTgt>
                                        </p:tgtEl>
                                        <p:attrNameLst>
                                          <p:attrName>style.visibility</p:attrName>
                                        </p:attrNameLst>
                                      </p:cBhvr>
                                      <p:to>
                                        <p:strVal val="visible"/>
                                      </p:to>
                                    </p:set>
                                    <p:animEffect transition="in" filter="wipe(left)">
                                      <p:cBhvr>
                                        <p:cTn id="22" dur="500"/>
                                        <p:tgtEl>
                                          <p:spTgt spid="60">
                                            <p:txEl>
                                              <p:pRg st="0" end="0"/>
                                            </p:txEl>
                                          </p:spTgt>
                                        </p:tgtEl>
                                      </p:cBhvr>
                                    </p:animEffect>
                                  </p:childTnLst>
                                </p:cTn>
                              </p:par>
                            </p:childTnLst>
                          </p:cTn>
                        </p:par>
                        <p:par>
                          <p:cTn id="23" fill="hold">
                            <p:stCondLst>
                              <p:cond delay="2000"/>
                            </p:stCondLst>
                            <p:childTnLst>
                              <p:par>
                                <p:cTn id="24" presetID="22" presetClass="entr" presetSubtype="8" fill="hold" grpId="0" nodeType="afterEffect">
                                  <p:stCondLst>
                                    <p:cond delay="500"/>
                                  </p:stCondLst>
                                  <p:childTnLst>
                                    <p:set>
                                      <p:cBhvr>
                                        <p:cTn id="25" dur="1" fill="hold">
                                          <p:stCondLst>
                                            <p:cond delay="0"/>
                                          </p:stCondLst>
                                        </p:cTn>
                                        <p:tgtEl>
                                          <p:spTgt spid="60">
                                            <p:txEl>
                                              <p:pRg st="1" end="1"/>
                                            </p:txEl>
                                          </p:spTgt>
                                        </p:tgtEl>
                                        <p:attrNameLst>
                                          <p:attrName>style.visibility</p:attrName>
                                        </p:attrNameLst>
                                      </p:cBhvr>
                                      <p:to>
                                        <p:strVal val="visible"/>
                                      </p:to>
                                    </p:set>
                                    <p:animEffect transition="in" filter="wipe(left)">
                                      <p:cBhvr>
                                        <p:cTn id="26" dur="500"/>
                                        <p:tgtEl>
                                          <p:spTgt spid="60">
                                            <p:txEl>
                                              <p:pRg st="1" end="1"/>
                                            </p:txEl>
                                          </p:spTgt>
                                        </p:tgtEl>
                                      </p:cBhvr>
                                    </p:animEffect>
                                  </p:childTnLst>
                                </p:cTn>
                              </p:par>
                            </p:childTnLst>
                          </p:cTn>
                        </p:par>
                        <p:par>
                          <p:cTn id="27" fill="hold">
                            <p:stCondLst>
                              <p:cond delay="3000"/>
                            </p:stCondLst>
                            <p:childTnLst>
                              <p:par>
                                <p:cTn id="28" presetID="22" presetClass="entr" presetSubtype="8" fill="hold" grpId="0" nodeType="afterEffect">
                                  <p:stCondLst>
                                    <p:cond delay="500"/>
                                  </p:stCondLst>
                                  <p:childTnLst>
                                    <p:set>
                                      <p:cBhvr>
                                        <p:cTn id="29" dur="1" fill="hold">
                                          <p:stCondLst>
                                            <p:cond delay="0"/>
                                          </p:stCondLst>
                                        </p:cTn>
                                        <p:tgtEl>
                                          <p:spTgt spid="60">
                                            <p:txEl>
                                              <p:pRg st="2" end="2"/>
                                            </p:txEl>
                                          </p:spTgt>
                                        </p:tgtEl>
                                        <p:attrNameLst>
                                          <p:attrName>style.visibility</p:attrName>
                                        </p:attrNameLst>
                                      </p:cBhvr>
                                      <p:to>
                                        <p:strVal val="visible"/>
                                      </p:to>
                                    </p:set>
                                    <p:animEffect transition="in" filter="wipe(left)">
                                      <p:cBhvr>
                                        <p:cTn id="30" dur="500"/>
                                        <p:tgtEl>
                                          <p:spTgt spid="60">
                                            <p:txEl>
                                              <p:pRg st="2" end="2"/>
                                            </p:txEl>
                                          </p:spTgt>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62">
                                            <p:txEl>
                                              <p:pRg st="0" end="0"/>
                                            </p:txEl>
                                          </p:spTgt>
                                        </p:tgtEl>
                                        <p:attrNameLst>
                                          <p:attrName>style.visibility</p:attrName>
                                        </p:attrNameLst>
                                      </p:cBhvr>
                                      <p:to>
                                        <p:strVal val="visible"/>
                                      </p:to>
                                    </p:set>
                                    <p:animEffect transition="in" filter="wipe(left)">
                                      <p:cBhvr>
                                        <p:cTn id="34" dur="500"/>
                                        <p:tgtEl>
                                          <p:spTgt spid="62">
                                            <p:txEl>
                                              <p:pRg st="0" end="0"/>
                                            </p:txEl>
                                          </p:spTgt>
                                        </p:tgtEl>
                                      </p:cBhvr>
                                    </p:animEffect>
                                  </p:childTnLst>
                                </p:cTn>
                              </p:par>
                            </p:childTnLst>
                          </p:cTn>
                        </p:par>
                        <p:par>
                          <p:cTn id="35" fill="hold">
                            <p:stCondLst>
                              <p:cond delay="4500"/>
                            </p:stCondLst>
                            <p:childTnLst>
                              <p:par>
                                <p:cTn id="36" presetID="22" presetClass="entr" presetSubtype="8" fill="hold" grpId="0" nodeType="afterEffect">
                                  <p:stCondLst>
                                    <p:cond delay="0"/>
                                  </p:stCondLst>
                                  <p:childTnLst>
                                    <p:set>
                                      <p:cBhvr>
                                        <p:cTn id="37" dur="1" fill="hold">
                                          <p:stCondLst>
                                            <p:cond delay="0"/>
                                          </p:stCondLst>
                                        </p:cTn>
                                        <p:tgtEl>
                                          <p:spTgt spid="63">
                                            <p:txEl>
                                              <p:pRg st="0" end="0"/>
                                            </p:txEl>
                                          </p:spTgt>
                                        </p:tgtEl>
                                        <p:attrNameLst>
                                          <p:attrName>style.visibility</p:attrName>
                                        </p:attrNameLst>
                                      </p:cBhvr>
                                      <p:to>
                                        <p:strVal val="visible"/>
                                      </p:to>
                                    </p:set>
                                    <p:animEffect transition="in" filter="wipe(left)">
                                      <p:cBhvr>
                                        <p:cTn id="38" dur="500"/>
                                        <p:tgtEl>
                                          <p:spTgt spid="63">
                                            <p:txEl>
                                              <p:pRg st="0" end="0"/>
                                            </p:txEl>
                                          </p:spTgt>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4">
                                            <p:txEl>
                                              <p:pRg st="0" end="0"/>
                                            </p:txEl>
                                          </p:spTgt>
                                        </p:tgtEl>
                                        <p:attrNameLst>
                                          <p:attrName>style.visibility</p:attrName>
                                        </p:attrNameLst>
                                      </p:cBhvr>
                                      <p:to>
                                        <p:strVal val="visible"/>
                                      </p:to>
                                    </p:set>
                                    <p:animEffect transition="in" filter="wipe(left)">
                                      <p:cBhvr>
                                        <p:cTn id="42" dur="500"/>
                                        <p:tgtEl>
                                          <p:spTgt spid="64">
                                            <p:txEl>
                                              <p:pRg st="0" end="0"/>
                                            </p:txEl>
                                          </p:spTgt>
                                        </p:tgtEl>
                                      </p:cBhvr>
                                    </p:animEffect>
                                  </p:childTnLst>
                                </p:cTn>
                              </p:par>
                            </p:childTnLst>
                          </p:cTn>
                        </p:par>
                        <p:par>
                          <p:cTn id="43" fill="hold">
                            <p:stCondLst>
                              <p:cond delay="5500"/>
                            </p:stCondLst>
                            <p:childTnLst>
                              <p:par>
                                <p:cTn id="44" presetID="22" presetClass="entr" presetSubtype="8" fill="hold" grpId="0" nodeType="afterEffect">
                                  <p:stCondLst>
                                    <p:cond delay="0"/>
                                  </p:stCondLst>
                                  <p:childTnLst>
                                    <p:set>
                                      <p:cBhvr>
                                        <p:cTn id="45" dur="1" fill="hold">
                                          <p:stCondLst>
                                            <p:cond delay="0"/>
                                          </p:stCondLst>
                                        </p:cTn>
                                        <p:tgtEl>
                                          <p:spTgt spid="65">
                                            <p:txEl>
                                              <p:pRg st="0" end="0"/>
                                            </p:txEl>
                                          </p:spTgt>
                                        </p:tgtEl>
                                        <p:attrNameLst>
                                          <p:attrName>style.visibility</p:attrName>
                                        </p:attrNameLst>
                                      </p:cBhvr>
                                      <p:to>
                                        <p:strVal val="visible"/>
                                      </p:to>
                                    </p:set>
                                    <p:animEffect transition="in" filter="wipe(left)">
                                      <p:cBhvr>
                                        <p:cTn id="46" dur="500"/>
                                        <p:tgtEl>
                                          <p:spTgt spid="65">
                                            <p:txEl>
                                              <p:pRg st="0" end="0"/>
                                            </p:txEl>
                                          </p:spTgt>
                                        </p:tgtEl>
                                      </p:cBhvr>
                                    </p:animEffect>
                                  </p:childTnLst>
                                </p:cTn>
                              </p:par>
                            </p:childTnLst>
                          </p:cTn>
                        </p:par>
                        <p:par>
                          <p:cTn id="47" fill="hold">
                            <p:stCondLst>
                              <p:cond delay="6000"/>
                            </p:stCondLst>
                            <p:childTnLst>
                              <p:par>
                                <p:cTn id="48" presetID="22" presetClass="entr" presetSubtype="8" fill="hold" grpId="0" nodeType="afterEffect">
                                  <p:stCondLst>
                                    <p:cond delay="0"/>
                                  </p:stCondLst>
                                  <p:childTnLst>
                                    <p:set>
                                      <p:cBhvr>
                                        <p:cTn id="49" dur="1" fill="hold">
                                          <p:stCondLst>
                                            <p:cond delay="0"/>
                                          </p:stCondLst>
                                        </p:cTn>
                                        <p:tgtEl>
                                          <p:spTgt spid="66">
                                            <p:txEl>
                                              <p:pRg st="0" end="0"/>
                                            </p:txEl>
                                          </p:spTgt>
                                        </p:tgtEl>
                                        <p:attrNameLst>
                                          <p:attrName>style.visibility</p:attrName>
                                        </p:attrNameLst>
                                      </p:cBhvr>
                                      <p:to>
                                        <p:strVal val="visible"/>
                                      </p:to>
                                    </p:set>
                                    <p:animEffect transition="in" filter="wipe(left)">
                                      <p:cBhvr>
                                        <p:cTn id="50" dur="500"/>
                                        <p:tgtEl>
                                          <p:spTgt spid="66">
                                            <p:txEl>
                                              <p:pRg st="0" end="0"/>
                                            </p:txEl>
                                          </p:spTgt>
                                        </p:tgtEl>
                                      </p:cBhvr>
                                    </p:animEffect>
                                  </p:childTnLst>
                                </p:cTn>
                              </p:par>
                            </p:childTnLst>
                          </p:cTn>
                        </p:par>
                        <p:par>
                          <p:cTn id="51" fill="hold">
                            <p:stCondLst>
                              <p:cond delay="6500"/>
                            </p:stCondLst>
                            <p:childTnLst>
                              <p:par>
                                <p:cTn id="52" presetID="22" presetClass="entr" presetSubtype="8" fill="hold" grpId="0" nodeType="afterEffect">
                                  <p:stCondLst>
                                    <p:cond delay="0"/>
                                  </p:stCondLst>
                                  <p:childTnLst>
                                    <p:set>
                                      <p:cBhvr>
                                        <p:cTn id="53" dur="1" fill="hold">
                                          <p:stCondLst>
                                            <p:cond delay="0"/>
                                          </p:stCondLst>
                                        </p:cTn>
                                        <p:tgtEl>
                                          <p:spTgt spid="67">
                                            <p:txEl>
                                              <p:pRg st="0" end="0"/>
                                            </p:txEl>
                                          </p:spTgt>
                                        </p:tgtEl>
                                        <p:attrNameLst>
                                          <p:attrName>style.visibility</p:attrName>
                                        </p:attrNameLst>
                                      </p:cBhvr>
                                      <p:to>
                                        <p:strVal val="visible"/>
                                      </p:to>
                                    </p:set>
                                    <p:animEffect transition="in" filter="wipe(left)">
                                      <p:cBhvr>
                                        <p:cTn id="54" dur="500"/>
                                        <p:tgtEl>
                                          <p:spTgt spid="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uild="p"/>
      <p:bldP spid="60" grpId="0" build="p"/>
      <p:bldP spid="62" grpId="0" build="p"/>
      <p:bldP spid="63" grpId="0" build="p"/>
      <p:bldP spid="64" grpId="0" build="p"/>
      <p:bldP spid="65" grpId="0" build="p"/>
      <p:bldP spid="66" grpId="0" build="p"/>
      <p:bldP spid="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aklenica Mapa: Karta Srbije Lj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607" y="-13327063"/>
            <a:ext cx="4573573" cy="4572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aklenica Mapa: Karta Srbije Lji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254" b="97564" l="9945" r="89952">
                        <a14:backgroundMark x1="17215" y1="40377" x2="15775" y2="55575"/>
                        <a14:backgroundMark x1="15158" y1="58285" x2="3258" y2="46861"/>
                        <a14:backgroundMark x1="2469" y1="47341" x2="17353" y2="41818"/>
                      </a14:backgroundRemoval>
                    </a14:imgEffect>
                  </a14:imgLayer>
                </a14:imgProps>
              </a:ext>
              <a:ext uri="{28A0092B-C50C-407E-A947-70E740481C1C}">
                <a14:useLocalDpi xmlns:a14="http://schemas.microsoft.com/office/drawing/2010/main" val="0"/>
              </a:ext>
            </a:extLst>
          </a:blip>
          <a:srcRect/>
          <a:stretch>
            <a:fillRect/>
          </a:stretch>
        </p:blipFill>
        <p:spPr bwMode="auto">
          <a:xfrm>
            <a:off x="2442214" y="-315148"/>
            <a:ext cx="7307572" cy="73050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78" y="180013"/>
            <a:ext cx="1676307" cy="297545"/>
          </a:xfrm>
          <a:prstGeom prst="rect">
            <a:avLst/>
          </a:prstGeom>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037116" y="3804854"/>
            <a:ext cx="2790825" cy="1638300"/>
          </a:xfrm>
          <a:prstGeom prst="rect">
            <a:avLst/>
          </a:prstGeom>
        </p:spPr>
      </p:pic>
      <p:pic>
        <p:nvPicPr>
          <p:cNvPr id="13" name="Picture 12"/>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003563" y="2374786"/>
            <a:ext cx="2790825" cy="1638300"/>
          </a:xfrm>
          <a:prstGeom prst="rect">
            <a:avLst/>
          </a:prstGeom>
        </p:spPr>
      </p:pic>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409964" y="1036254"/>
            <a:ext cx="2790825" cy="1638300"/>
          </a:xfrm>
          <a:prstGeom prst="rect">
            <a:avLst/>
          </a:prstGeom>
        </p:spPr>
      </p:pic>
      <p:sp>
        <p:nvSpPr>
          <p:cNvPr id="16" name="Title 4"/>
          <p:cNvSpPr>
            <a:spLocks noGrp="1"/>
          </p:cNvSpPr>
          <p:nvPr>
            <p:ph type="title"/>
          </p:nvPr>
        </p:nvSpPr>
        <p:spPr>
          <a:xfrm>
            <a:off x="1689815" y="95503"/>
            <a:ext cx="4114800" cy="457200"/>
          </a:xfrm>
        </p:spPr>
        <p:txBody>
          <a:bodyPr>
            <a:normAutofit/>
          </a:bodyPr>
          <a:lstStyle/>
          <a:p>
            <a:r>
              <a:rPr lang="en-US" sz="2200" b="1" dirty="0" smtClean="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MA</a:t>
            </a:r>
            <a:r>
              <a:rPr lang="sr-Latn-RS" sz="2200" b="1" dirty="0" smtClean="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PA</a:t>
            </a:r>
            <a:endParaRPr lang="en-US" sz="2200" b="1" dirty="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3883492" y="344357"/>
            <a:ext cx="2790825" cy="1638300"/>
          </a:xfrm>
          <a:prstGeom prst="rect">
            <a:avLst/>
          </a:prstGeom>
        </p:spPr>
      </p:pic>
    </p:spTree>
    <p:extLst>
      <p:ext uri="{BB962C8B-B14F-4D97-AF65-F5344CB8AC3E}">
        <p14:creationId xmlns:p14="http://schemas.microsoft.com/office/powerpoint/2010/main" val="1851321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8" y="180013"/>
            <a:ext cx="1676307" cy="297545"/>
          </a:xfrm>
          <a:prstGeom prst="rect">
            <a:avLst/>
          </a:prstGeom>
        </p:spPr>
      </p:pic>
      <p:sp>
        <p:nvSpPr>
          <p:cNvPr id="4" name="Title 4"/>
          <p:cNvSpPr txBox="1">
            <a:spLocks/>
          </p:cNvSpPr>
          <p:nvPr/>
        </p:nvSpPr>
        <p:spPr>
          <a:xfrm>
            <a:off x="1689815" y="95503"/>
            <a:ext cx="4114800" cy="4572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2200" b="1" dirty="0" smtClean="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SERTIFIKATI</a:t>
            </a:r>
            <a:endParaRPr lang="en-US" sz="2200" b="1" dirty="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endParaRPr>
          </a:p>
        </p:txBody>
      </p:sp>
      <p:pic>
        <p:nvPicPr>
          <p:cNvPr id="5" name="Picture 5" descr="D:\Users\Joja\Desktop\VITROIVAL BEOGRAD\SRPS%20ISO%2045001-2018-page-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1539" y="1356872"/>
            <a:ext cx="1931216"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4" descr="D:\Users\Joja\Desktop\VITROIVAL BEOGRAD\SRPS%20ISO%2014001-2015-page-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4238" y="2511414"/>
            <a:ext cx="1931496"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3" descr="D:\Users\Joja\Desktop\VITROIVAL BEOGRAD\SRPS%20ISO%209001-2015-page-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4615" y="1236799"/>
            <a:ext cx="1925247"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descr="D:\Users\Joja\Desktop\VITROIVAL BEOGRAD\Sertifikat%20o%20Akreditaciji%2017020%20NOVO-page-00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15" r="5568"/>
          <a:stretch/>
        </p:blipFill>
        <p:spPr bwMode="auto">
          <a:xfrm>
            <a:off x="8260362" y="2608399"/>
            <a:ext cx="1991360"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71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78" y="180013"/>
            <a:ext cx="1676307" cy="297545"/>
          </a:xfrm>
          <a:prstGeom prst="rect">
            <a:avLst/>
          </a:prstGeom>
        </p:spPr>
      </p:pic>
      <p:sp>
        <p:nvSpPr>
          <p:cNvPr id="4" name="Title 4"/>
          <p:cNvSpPr txBox="1">
            <a:spLocks/>
          </p:cNvSpPr>
          <p:nvPr/>
        </p:nvSpPr>
        <p:spPr>
          <a:xfrm>
            <a:off x="1689815" y="95503"/>
            <a:ext cx="4114800" cy="4572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2200" b="1" dirty="0" smtClean="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SerTIFIKATI</a:t>
            </a:r>
            <a:endParaRPr lang="en-US" sz="2200" b="1" dirty="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664524954"/>
              </p:ext>
            </p:extLst>
          </p:nvPr>
        </p:nvGraphicFramePr>
        <p:xfrm>
          <a:off x="2249963" y="770965"/>
          <a:ext cx="3523316" cy="4978599"/>
        </p:xfrm>
        <a:graphic>
          <a:graphicData uri="http://schemas.openxmlformats.org/presentationml/2006/ole">
            <mc:AlternateContent xmlns:mc="http://schemas.openxmlformats.org/markup-compatibility/2006">
              <mc:Choice xmlns:v="urn:schemas-microsoft-com:vml" Requires="v">
                <p:oleObj spid="_x0000_s1033" name="PDF" r:id="rId4" imgW="0" imgH="360" progId="FoxitReader.Document">
                  <p:embed/>
                </p:oleObj>
              </mc:Choice>
              <mc:Fallback>
                <p:oleObj name="PDF" r:id="rId4" imgW="0" imgH="360" progId="FoxitReader.Document">
                  <p:embed/>
                  <p:pic>
                    <p:nvPicPr>
                      <p:cNvPr id="0" name=""/>
                      <p:cNvPicPr/>
                      <p:nvPr/>
                    </p:nvPicPr>
                    <p:blipFill>
                      <a:blip r:embed="rId5"/>
                      <a:stretch>
                        <a:fillRect/>
                      </a:stretch>
                    </p:blipFill>
                    <p:spPr>
                      <a:xfrm>
                        <a:off x="2249963" y="770965"/>
                        <a:ext cx="3523316" cy="4978599"/>
                      </a:xfrm>
                      <a:prstGeom prst="rect">
                        <a:avLst/>
                      </a:prstGeom>
                      <a:ln>
                        <a:solidFill>
                          <a:schemeClr val="bg1"/>
                        </a:solidFill>
                      </a:ln>
                    </p:spPr>
                  </p:pic>
                </p:oleObj>
              </mc:Fallback>
            </mc:AlternateContent>
          </a:graphicData>
        </a:graphic>
      </p:graphicFrame>
      <p:pic>
        <p:nvPicPr>
          <p:cNvPr id="9" name="Picture 8"/>
          <p:cNvPicPr>
            <a:picLocks noChangeAspect="1"/>
          </p:cNvPicPr>
          <p:nvPr/>
        </p:nvPicPr>
        <p:blipFill>
          <a:blip r:embed="rId6"/>
          <a:stretch>
            <a:fillRect/>
          </a:stretch>
        </p:blipFill>
        <p:spPr>
          <a:xfrm>
            <a:off x="6287907" y="1559861"/>
            <a:ext cx="3474967" cy="4983480"/>
          </a:xfrm>
          <a:prstGeom prst="rect">
            <a:avLst/>
          </a:prstGeom>
          <a:ln>
            <a:solidFill>
              <a:schemeClr val="bg1"/>
            </a:solidFill>
          </a:ln>
        </p:spPr>
      </p:pic>
    </p:spTree>
    <p:extLst>
      <p:ext uri="{BB962C8B-B14F-4D97-AF65-F5344CB8AC3E}">
        <p14:creationId xmlns:p14="http://schemas.microsoft.com/office/powerpoint/2010/main" val="149977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8" y="180013"/>
            <a:ext cx="1676307" cy="2975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4"/>
          <p:cNvSpPr txBox="1">
            <a:spLocks/>
          </p:cNvSpPr>
          <p:nvPr/>
        </p:nvSpPr>
        <p:spPr>
          <a:xfrm>
            <a:off x="1689815" y="95503"/>
            <a:ext cx="4114800" cy="457200"/>
          </a:xfrm>
          <a:prstGeom prst="rect">
            <a:avLst/>
          </a:prstGeom>
          <a:ln>
            <a:noFill/>
          </a:ln>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2200" b="1" dirty="0" smtClean="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SertIFIKATI I REŠENJA</a:t>
            </a:r>
            <a:endParaRPr lang="en-US" sz="2200" b="1" dirty="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190533" y="637213"/>
            <a:ext cx="2035142" cy="2661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stretch>
            <a:fillRect/>
          </a:stretch>
        </p:blipFill>
        <p:spPr>
          <a:xfrm>
            <a:off x="1886796" y="903392"/>
            <a:ext cx="2048709" cy="2665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a:stretch>
            <a:fillRect/>
          </a:stretch>
        </p:blipFill>
        <p:spPr>
          <a:xfrm>
            <a:off x="3766278" y="1139474"/>
            <a:ext cx="1865490" cy="24373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a:stretch>
            <a:fillRect/>
          </a:stretch>
        </p:blipFill>
        <p:spPr>
          <a:xfrm>
            <a:off x="5476108" y="1399937"/>
            <a:ext cx="1830202" cy="2325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7"/>
          <a:stretch>
            <a:fillRect/>
          </a:stretch>
        </p:blipFill>
        <p:spPr>
          <a:xfrm>
            <a:off x="7172371" y="1655851"/>
            <a:ext cx="1666875" cy="2178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8"/>
          <a:stretch>
            <a:fillRect/>
          </a:stretch>
        </p:blipFill>
        <p:spPr>
          <a:xfrm>
            <a:off x="8613371" y="1977273"/>
            <a:ext cx="1744972" cy="22721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9"/>
          <a:stretch>
            <a:fillRect/>
          </a:stretch>
        </p:blipFill>
        <p:spPr>
          <a:xfrm>
            <a:off x="149547" y="3649701"/>
            <a:ext cx="2076128" cy="26480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10"/>
          <a:stretch>
            <a:fillRect/>
          </a:stretch>
        </p:blipFill>
        <p:spPr>
          <a:xfrm>
            <a:off x="2127570" y="3927466"/>
            <a:ext cx="1807935" cy="23434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11"/>
          <a:stretch>
            <a:fillRect/>
          </a:stretch>
        </p:blipFill>
        <p:spPr>
          <a:xfrm>
            <a:off x="3801438" y="4165651"/>
            <a:ext cx="1643871" cy="22275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12"/>
          <a:stretch>
            <a:fillRect/>
          </a:stretch>
        </p:blipFill>
        <p:spPr>
          <a:xfrm>
            <a:off x="5386146" y="4548839"/>
            <a:ext cx="1490825" cy="1880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13"/>
          <a:stretch>
            <a:fillRect/>
          </a:stretch>
        </p:blipFill>
        <p:spPr>
          <a:xfrm>
            <a:off x="6757898" y="4748259"/>
            <a:ext cx="1292408" cy="1700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a:picLocks noChangeAspect="1"/>
          </p:cNvPicPr>
          <p:nvPr/>
        </p:nvPicPr>
        <p:blipFill>
          <a:blip r:embed="rId14"/>
          <a:stretch>
            <a:fillRect/>
          </a:stretch>
        </p:blipFill>
        <p:spPr>
          <a:xfrm>
            <a:off x="7923797" y="4857553"/>
            <a:ext cx="1220203" cy="1663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a:blip r:embed="rId15"/>
          <a:stretch>
            <a:fillRect/>
          </a:stretch>
        </p:blipFill>
        <p:spPr>
          <a:xfrm>
            <a:off x="9000946" y="5012162"/>
            <a:ext cx="1308953" cy="16185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65500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8" y="180013"/>
            <a:ext cx="1676307" cy="297545"/>
          </a:xfrm>
          <a:prstGeom prst="rect">
            <a:avLst/>
          </a:prstGeom>
        </p:spPr>
      </p:pic>
      <p:sp>
        <p:nvSpPr>
          <p:cNvPr id="4" name="Title 4"/>
          <p:cNvSpPr txBox="1">
            <a:spLocks/>
          </p:cNvSpPr>
          <p:nvPr/>
        </p:nvSpPr>
        <p:spPr>
          <a:xfrm>
            <a:off x="1689815" y="95503"/>
            <a:ext cx="4114800" cy="4572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2200" b="1" dirty="0" smtClean="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SEKTORI</a:t>
            </a:r>
            <a:endParaRPr lang="en-US" sz="2200" b="1" dirty="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endParaRPr>
          </a:p>
        </p:txBody>
      </p:sp>
      <p:sp>
        <p:nvSpPr>
          <p:cNvPr id="10" name="TextBox 9"/>
          <p:cNvSpPr txBox="1"/>
          <p:nvPr/>
        </p:nvSpPr>
        <p:spPr>
          <a:xfrm>
            <a:off x="322692" y="2673038"/>
            <a:ext cx="3240360"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CS" b="1" i="0" u="none" strike="noStrike" kern="1200" cap="none" spc="0" normalizeH="0" baseline="0" noProof="0" dirty="0" smtClean="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BEZBEDNOST I ZDRAVLJE NA RADU</a:t>
            </a:r>
            <a:endParaRPr kumimoji="0" lang="x-none" b="1"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p:txBody>
      </p:sp>
      <p:pic>
        <p:nvPicPr>
          <p:cNvPr id="11" name="Picture 2" descr="D:\Users\Joja\Desktop\Vtv prezentacija foto\SCRH sis.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3008" y="887472"/>
            <a:ext cx="2307239" cy="15392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322698" y="2711137"/>
            <a:ext cx="3240360"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CS" b="1" dirty="0" smtClean="0">
                <a:solidFill>
                  <a:srgbClr val="000000">
                    <a:lumMod val="85000"/>
                    <a:lumOff val="15000"/>
                  </a:srgbClr>
                </a:solidFill>
                <a:latin typeface="Arial" panose="020B0604020202020204" pitchFamily="34" charset="0"/>
                <a:cs typeface="Arial" panose="020B0604020202020204" pitchFamily="34" charset="0"/>
              </a:rPr>
              <a:t>ZAŠTITA OD POŽARA</a:t>
            </a:r>
            <a:endParaRPr kumimoji="0" lang="x-none" b="1"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endParaRPr>
          </a:p>
        </p:txBody>
      </p:sp>
      <p:pic>
        <p:nvPicPr>
          <p:cNvPr id="14" name="Picture 13" descr="Zaštita od požara u poduzeću: događaj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5298" y="3364877"/>
            <a:ext cx="17145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743545" y="5658286"/>
            <a:ext cx="3296701" cy="92333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CS" b="1" noProof="0" dirty="0" smtClean="0">
                <a:solidFill>
                  <a:srgbClr val="000000">
                    <a:lumMod val="85000"/>
                    <a:lumOff val="15000"/>
                  </a:srgbClr>
                </a:solidFill>
                <a:latin typeface="Arial" panose="020B0604020202020204" pitchFamily="34" charset="0"/>
                <a:cs typeface="Arial" panose="020B0604020202020204" pitchFamily="34" charset="0"/>
              </a:rPr>
              <a:t>KONTROLISANJE I ODRŽAVANJE PROTIVPOŽARNE OPREME</a:t>
            </a:r>
            <a:endParaRPr kumimoji="0" lang="x-none" b="1"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endParaRPr>
          </a:p>
        </p:txBody>
      </p:sp>
      <p:pic>
        <p:nvPicPr>
          <p:cNvPr id="17" name="Picture 16" descr="D:\MSI podaci\ikonice\SLIKE IKONICE 1\edit-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9060" y="3546305"/>
            <a:ext cx="22860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434872" y="5882195"/>
            <a:ext cx="3240360"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CS" b="1" i="0" u="none" strike="noStrike" kern="1200" cap="none" spc="0" normalizeH="0" baseline="0" noProof="0" dirty="0" smtClean="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PROJEKTOVANJE</a:t>
            </a:r>
            <a:endParaRPr kumimoji="0" lang="x-none" b="1"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p:txBody>
      </p:sp>
      <p:pic>
        <p:nvPicPr>
          <p:cNvPr id="5122" name="Picture 2" descr="Sales Representative Abstract Concept Vector Illustration. Stock Vector -  Illustration of metaphor, marketing: 19246015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6592"/>
          <a:stretch/>
        </p:blipFill>
        <p:spPr bwMode="auto">
          <a:xfrm>
            <a:off x="4896186" y="2010332"/>
            <a:ext cx="2093377" cy="20653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319622" y="4269166"/>
            <a:ext cx="3240360"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CS" b="1" dirty="0" smtClean="0">
                <a:solidFill>
                  <a:srgbClr val="000000">
                    <a:lumMod val="85000"/>
                    <a:lumOff val="15000"/>
                  </a:srgbClr>
                </a:solidFill>
                <a:latin typeface="Arial" panose="020B0604020202020204" pitchFamily="34" charset="0"/>
                <a:cs typeface="Arial" panose="020B0604020202020204" pitchFamily="34" charset="0"/>
              </a:rPr>
              <a:t>PRODAJA</a:t>
            </a:r>
            <a:endParaRPr kumimoji="0" lang="x-none" b="1"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p:txBody>
      </p:sp>
      <p:grpSp>
        <p:nvGrpSpPr>
          <p:cNvPr id="21" name="Group 20"/>
          <p:cNvGrpSpPr/>
          <p:nvPr/>
        </p:nvGrpSpPr>
        <p:grpSpPr>
          <a:xfrm>
            <a:off x="1179513" y="859295"/>
            <a:ext cx="3140110" cy="1586806"/>
            <a:chOff x="1179513" y="859295"/>
            <a:chExt cx="3140110" cy="1586806"/>
          </a:xfrm>
        </p:grpSpPr>
        <p:pic>
          <p:nvPicPr>
            <p:cNvPr id="9" name="Picture 8" descr="Fire-Safety-Training 1"/>
            <p:cNvPicPr>
              <a:picLocks noChangeAspect="1" noChangeArrowheads="1"/>
            </p:cNvPicPr>
            <p:nvPr/>
          </p:nvPicPr>
          <p:blipFill>
            <a:blip r:embed="rId7">
              <a:extLst>
                <a:ext uri="{28A0092B-C50C-407E-A947-70E740481C1C}">
                  <a14:useLocalDpi xmlns:a14="http://schemas.microsoft.com/office/drawing/2010/main" val="0"/>
                </a:ext>
              </a:extLst>
            </a:blip>
            <a:srcRect l="11000"/>
            <a:stretch>
              <a:fillRect/>
            </a:stretch>
          </p:blipFill>
          <p:spPr bwMode="auto">
            <a:xfrm>
              <a:off x="1179513" y="859295"/>
              <a:ext cx="1975095" cy="1586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descr="Akt o proceni rizika na radnom mestu i u radnoj okolini – NI INSPEKT d.o.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5053" y="859295"/>
              <a:ext cx="1264570" cy="15868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2301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18"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024" y="715478"/>
            <a:ext cx="8251256" cy="1905000"/>
          </a:xfrm>
        </p:spPr>
        <p:txBody>
          <a:bodyPr>
            <a:normAutofit fontScale="90000"/>
          </a:bodyPr>
          <a:lstStyle/>
          <a:p>
            <a:pPr lvl="0"/>
            <a:r>
              <a:rPr lang="sr-Latn-CS" sz="4800" b="1" cap="none" dirty="0" smtClean="0">
                <a:ln>
                  <a:noFill/>
                </a:ln>
                <a:solidFill>
                  <a:srgbClr val="000000">
                    <a:lumMod val="85000"/>
                    <a:lumOff val="1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BEZBEDNOST I ZDRAVLJE NA RADU I ZAŠTITA OD POŽARA</a:t>
            </a:r>
            <a:r>
              <a:rPr lang="x-none" sz="4800" b="1" cap="none" dirty="0">
                <a:ln>
                  <a:noFill/>
                </a:ln>
                <a:solidFill>
                  <a:srgbClr val="000000">
                    <a:lumMod val="85000"/>
                    <a:lumOff val="15000"/>
                  </a:srgbClr>
                </a:solidFill>
                <a:effectLst/>
                <a:latin typeface="Arial" panose="020B0604020202020204" pitchFamily="34" charset="0"/>
                <a:cs typeface="Arial" panose="020B0604020202020204" pitchFamily="34" charset="0"/>
              </a:rPr>
              <a:t/>
            </a:r>
            <a:br>
              <a:rPr lang="x-none" sz="4800" b="1" cap="none" dirty="0">
                <a:ln>
                  <a:noFill/>
                </a:ln>
                <a:solidFill>
                  <a:srgbClr val="000000">
                    <a:lumMod val="85000"/>
                    <a:lumOff val="15000"/>
                  </a:srgbClr>
                </a:solidFill>
                <a:effectLst/>
                <a:latin typeface="Arial" panose="020B0604020202020204" pitchFamily="34" charset="0"/>
                <a:cs typeface="Arial" panose="020B0604020202020204" pitchFamily="34" charset="0"/>
              </a:rPr>
            </a:b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8" y="180013"/>
            <a:ext cx="1676307" cy="297545"/>
          </a:xfrm>
          <a:prstGeom prst="rect">
            <a:avLst/>
          </a:prstGeom>
        </p:spPr>
      </p:pic>
      <p:sp>
        <p:nvSpPr>
          <p:cNvPr id="4" name="Title 4"/>
          <p:cNvSpPr txBox="1">
            <a:spLocks/>
          </p:cNvSpPr>
          <p:nvPr/>
        </p:nvSpPr>
        <p:spPr>
          <a:xfrm>
            <a:off x="1689815" y="95503"/>
            <a:ext cx="4114800" cy="4572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2200" b="1" dirty="0" smtClean="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Sektor </a:t>
            </a:r>
            <a:endParaRPr lang="en-US" sz="2200" b="1" dirty="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endParaRPr>
          </a:p>
        </p:txBody>
      </p:sp>
      <p:sp>
        <p:nvSpPr>
          <p:cNvPr id="5" name="Rectangle 4"/>
          <p:cNvSpPr/>
          <p:nvPr/>
        </p:nvSpPr>
        <p:spPr>
          <a:xfrm>
            <a:off x="1384300" y="2188678"/>
            <a:ext cx="9232900" cy="4401205"/>
          </a:xfrm>
          <a:prstGeom prst="rect">
            <a:avLst/>
          </a:prstGeom>
        </p:spPr>
        <p:txBody>
          <a:bodyPr wrap="square">
            <a:spAutoFit/>
          </a:bodyPr>
          <a:lstStyle/>
          <a:p>
            <a:pPr marL="285750" indent="-285750">
              <a:buFont typeface="Wingdings" panose="05000000000000000000" pitchFamily="2" charset="2"/>
              <a:buChar char="v"/>
            </a:pPr>
            <a:r>
              <a:rPr lang="sr-Latn-RS" sz="2800" b="1" dirty="0" smtClean="0">
                <a:solidFill>
                  <a:schemeClr val="bg1"/>
                </a:solidFill>
                <a:latin typeface="Arial" panose="020B0604020202020204" pitchFamily="34" charset="0"/>
                <a:ea typeface="Gotham Book"/>
              </a:rPr>
              <a:t>Vatroival je kompanija sa licencom za obavljanje poslova pružanja usluga bezbednosti i zdravlja na radu i zaštite od požara;</a:t>
            </a:r>
            <a:endParaRPr lang="sr-Latn-RS" sz="2800" b="1" dirty="0">
              <a:solidFill>
                <a:schemeClr val="bg1"/>
              </a:solidFill>
              <a:latin typeface="Arial" panose="020B0604020202020204" pitchFamily="34" charset="0"/>
              <a:ea typeface="Gotham Book"/>
            </a:endParaRPr>
          </a:p>
          <a:p>
            <a:pPr marL="285750" indent="-285750">
              <a:buFont typeface="Wingdings" panose="05000000000000000000" pitchFamily="2" charset="2"/>
              <a:buChar char="v"/>
            </a:pPr>
            <a:r>
              <a:rPr lang="sr-Latn-RS" sz="2800" b="1" dirty="0" smtClean="0">
                <a:solidFill>
                  <a:schemeClr val="bg1"/>
                </a:solidFill>
              </a:rPr>
              <a:t>Pružanje usluga kroz konstantan nadzor na objektima klijenata, davanje saveta, vršenje obuka i zatupanje pred inspekcijskim organima;</a:t>
            </a:r>
            <a:endParaRPr lang="sr-Latn-RS" sz="2800" b="1" dirty="0">
              <a:solidFill>
                <a:schemeClr val="bg1"/>
              </a:solidFill>
            </a:endParaRPr>
          </a:p>
          <a:p>
            <a:pPr marL="285750" indent="-285750">
              <a:buFont typeface="Wingdings" panose="05000000000000000000" pitchFamily="2" charset="2"/>
              <a:buChar char="v"/>
            </a:pPr>
            <a:r>
              <a:rPr lang="sr-Latn-RS" sz="2800" b="1" dirty="0" smtClean="0">
                <a:solidFill>
                  <a:schemeClr val="bg1"/>
                </a:solidFill>
              </a:rPr>
              <a:t>Izrada celokupne dokumentacije iz zaštite od požara i bezbednosti i zdravlja na radu </a:t>
            </a:r>
          </a:p>
          <a:p>
            <a:r>
              <a:rPr lang="sr-Latn-RS" sz="2800" b="1" dirty="0">
                <a:solidFill>
                  <a:schemeClr val="bg1"/>
                </a:solidFill>
              </a:rPr>
              <a:t> </a:t>
            </a:r>
            <a:r>
              <a:rPr lang="sr-Latn-RS" sz="2800" b="1" dirty="0" smtClean="0">
                <a:solidFill>
                  <a:schemeClr val="bg1"/>
                </a:solidFill>
              </a:rPr>
              <a:t>  u skladu sa zakonima i standardima </a:t>
            </a:r>
          </a:p>
          <a:p>
            <a:r>
              <a:rPr lang="sr-Latn-RS" sz="2800" b="1" dirty="0">
                <a:solidFill>
                  <a:schemeClr val="bg1"/>
                </a:solidFill>
              </a:rPr>
              <a:t> </a:t>
            </a:r>
            <a:r>
              <a:rPr lang="sr-Latn-RS" sz="2800" b="1" dirty="0" smtClean="0">
                <a:solidFill>
                  <a:schemeClr val="bg1"/>
                </a:solidFill>
              </a:rPr>
              <a:t>  Republike Srbije. </a:t>
            </a:r>
          </a:p>
        </p:txBody>
      </p:sp>
      <p:grpSp>
        <p:nvGrpSpPr>
          <p:cNvPr id="6" name="Group 5"/>
          <p:cNvGrpSpPr/>
          <p:nvPr/>
        </p:nvGrpSpPr>
        <p:grpSpPr>
          <a:xfrm>
            <a:off x="8534653" y="5395599"/>
            <a:ext cx="3140110" cy="1586806"/>
            <a:chOff x="1179513" y="859295"/>
            <a:chExt cx="3140110" cy="1586806"/>
          </a:xfrm>
        </p:grpSpPr>
        <p:pic>
          <p:nvPicPr>
            <p:cNvPr id="7" name="Picture 6" descr="Fire-Safety-Training 1"/>
            <p:cNvPicPr>
              <a:picLocks noChangeAspect="1" noChangeArrowheads="1"/>
            </p:cNvPicPr>
            <p:nvPr/>
          </p:nvPicPr>
          <p:blipFill>
            <a:blip r:embed="rId3">
              <a:extLst>
                <a:ext uri="{28A0092B-C50C-407E-A947-70E740481C1C}">
                  <a14:useLocalDpi xmlns:a14="http://schemas.microsoft.com/office/drawing/2010/main" val="0"/>
                </a:ext>
              </a:extLst>
            </a:blip>
            <a:srcRect l="11000"/>
            <a:stretch>
              <a:fillRect/>
            </a:stretch>
          </p:blipFill>
          <p:spPr bwMode="auto">
            <a:xfrm>
              <a:off x="1179513" y="859295"/>
              <a:ext cx="1975095" cy="15868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8" name="Picture 6" descr="Akt o proceni rizika na radnom mestu i u radnoj okolini – NI INSPEKT d.o.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5053" y="859295"/>
              <a:ext cx="1264570" cy="15868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spTree>
    <p:extLst>
      <p:ext uri="{BB962C8B-B14F-4D97-AF65-F5344CB8AC3E}">
        <p14:creationId xmlns:p14="http://schemas.microsoft.com/office/powerpoint/2010/main" val="629870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62000" y="80478"/>
            <a:ext cx="10985500"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4800" b="1" cap="none" dirty="0" smtClean="0">
                <a:ln>
                  <a:noFill/>
                </a:ln>
                <a:solidFill>
                  <a:srgbClr val="000000">
                    <a:lumMod val="85000"/>
                    <a:lumOff val="1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KONTROLISANJE PROTIVPOŽARNE OPREME, UREĐAJA I INSTALACIJA</a:t>
            </a:r>
            <a:endParaRPr lang="en-US" dirty="0"/>
          </a:p>
        </p:txBody>
      </p:sp>
      <p:sp>
        <p:nvSpPr>
          <p:cNvPr id="4" name="Rectangle 3"/>
          <p:cNvSpPr/>
          <p:nvPr/>
        </p:nvSpPr>
        <p:spPr>
          <a:xfrm>
            <a:off x="1384300" y="2188678"/>
            <a:ext cx="9232900" cy="6001643"/>
          </a:xfrm>
          <a:prstGeom prst="rect">
            <a:avLst/>
          </a:prstGeom>
        </p:spPr>
        <p:txBody>
          <a:bodyPr wrap="square">
            <a:spAutoFit/>
          </a:bodyPr>
          <a:lstStyle/>
          <a:p>
            <a:pPr marL="285750" indent="-285750">
              <a:buFont typeface="Wingdings" panose="05000000000000000000" pitchFamily="2" charset="2"/>
              <a:buChar char="v"/>
            </a:pPr>
            <a:r>
              <a:rPr lang="sr-Latn-RS" sz="2800" b="1" dirty="0" smtClean="0">
                <a:solidFill>
                  <a:schemeClr val="bg1"/>
                </a:solidFill>
              </a:rPr>
              <a:t>Periodična kontrolisanja opreme, uređaja i instalacija:</a:t>
            </a:r>
          </a:p>
          <a:p>
            <a:endParaRPr lang="sr-Latn-RS" sz="2800" b="1" dirty="0" smtClean="0">
              <a:solidFill>
                <a:schemeClr val="bg1"/>
              </a:solidFill>
            </a:endParaRPr>
          </a:p>
          <a:p>
            <a:pPr marL="914400" lvl="1" indent="-457200">
              <a:buFont typeface="Wingdings" panose="05000000000000000000" pitchFamily="2" charset="2"/>
              <a:buChar char="Ø"/>
            </a:pPr>
            <a:r>
              <a:rPr lang="sr-Latn-RS" sz="3600" b="1" dirty="0" smtClean="0">
                <a:solidFill>
                  <a:schemeClr val="bg1"/>
                </a:solidFill>
              </a:rPr>
              <a:t>Mobilni uređaji za gašenje požara;</a:t>
            </a:r>
          </a:p>
          <a:p>
            <a:pPr marL="914400" lvl="1" indent="-457200">
              <a:buFont typeface="Wingdings" panose="05000000000000000000" pitchFamily="2" charset="2"/>
              <a:buChar char="Ø"/>
            </a:pPr>
            <a:r>
              <a:rPr lang="sr-Latn-RS" sz="3600" b="1" dirty="0" smtClean="0">
                <a:solidFill>
                  <a:schemeClr val="bg1"/>
                </a:solidFill>
              </a:rPr>
              <a:t>Hidrantska instalacija;</a:t>
            </a:r>
          </a:p>
          <a:p>
            <a:pPr marL="914400" lvl="1" indent="-457200">
              <a:buFont typeface="Wingdings" panose="05000000000000000000" pitchFamily="2" charset="2"/>
              <a:buChar char="Ø"/>
            </a:pPr>
            <a:r>
              <a:rPr lang="sr-Latn-RS" sz="3600" b="1" dirty="0" smtClean="0">
                <a:solidFill>
                  <a:schemeClr val="bg1"/>
                </a:solidFill>
              </a:rPr>
              <a:t>Sistem za dojavu požara;</a:t>
            </a:r>
          </a:p>
          <a:p>
            <a:pPr marL="914400" lvl="1" indent="-457200">
              <a:buFont typeface="Wingdings" panose="05000000000000000000" pitchFamily="2" charset="2"/>
              <a:buChar char="Ø"/>
            </a:pPr>
            <a:r>
              <a:rPr lang="sr-Latn-RS" sz="3600" b="1" dirty="0" smtClean="0">
                <a:solidFill>
                  <a:schemeClr val="bg1"/>
                </a:solidFill>
              </a:rPr>
              <a:t>Sistem za gašenje požara;</a:t>
            </a:r>
          </a:p>
          <a:p>
            <a:pPr marL="914400" lvl="1" indent="-457200">
              <a:buFont typeface="Wingdings" panose="05000000000000000000" pitchFamily="2" charset="2"/>
              <a:buChar char="Ø"/>
            </a:pPr>
            <a:r>
              <a:rPr lang="sr-Latn-RS" sz="3600" b="1" dirty="0" smtClean="0">
                <a:solidFill>
                  <a:schemeClr val="bg1"/>
                </a:solidFill>
              </a:rPr>
              <a:t>Električne instalacije;</a:t>
            </a:r>
          </a:p>
          <a:p>
            <a:pPr marL="914400" lvl="1" indent="-457200">
              <a:buFont typeface="Wingdings" panose="05000000000000000000" pitchFamily="2" charset="2"/>
              <a:buChar char="Ø"/>
            </a:pPr>
            <a:r>
              <a:rPr lang="sr-Latn-RS" sz="3600" b="1" dirty="0" smtClean="0">
                <a:solidFill>
                  <a:schemeClr val="bg1"/>
                </a:solidFill>
              </a:rPr>
              <a:t>Gromobranska instalacija.</a:t>
            </a:r>
          </a:p>
          <a:p>
            <a:pPr marL="914400" lvl="1" indent="-457200">
              <a:buFont typeface="Wingdings" panose="05000000000000000000" pitchFamily="2" charset="2"/>
              <a:buChar char="Ø"/>
            </a:pPr>
            <a:endParaRPr lang="sr-Latn-RS" sz="2800" b="1" dirty="0" smtClean="0">
              <a:solidFill>
                <a:schemeClr val="bg1"/>
              </a:solidFill>
            </a:endParaRPr>
          </a:p>
          <a:p>
            <a:pPr marL="914400" lvl="1" indent="-457200">
              <a:buFont typeface="Wingdings" panose="05000000000000000000" pitchFamily="2" charset="2"/>
              <a:buChar char="Ø"/>
            </a:pPr>
            <a:endParaRPr lang="sr-Latn-RS" sz="2800" b="1" dirty="0" smtClean="0">
              <a:solidFill>
                <a:schemeClr val="bg1"/>
              </a:solidFill>
            </a:endParaRPr>
          </a:p>
          <a:p>
            <a:pPr marL="914400" lvl="1" indent="-457200">
              <a:buFont typeface="Wingdings" panose="05000000000000000000" pitchFamily="2" charset="2"/>
              <a:buChar char="Ø"/>
            </a:pPr>
            <a:endParaRPr lang="en-US" sz="2800"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8" y="180013"/>
            <a:ext cx="1676307" cy="297545"/>
          </a:xfrm>
          <a:prstGeom prst="rect">
            <a:avLst/>
          </a:prstGeom>
        </p:spPr>
      </p:pic>
      <p:sp>
        <p:nvSpPr>
          <p:cNvPr id="8" name="Title 4"/>
          <p:cNvSpPr txBox="1">
            <a:spLocks/>
          </p:cNvSpPr>
          <p:nvPr/>
        </p:nvSpPr>
        <p:spPr>
          <a:xfrm>
            <a:off x="1689815" y="95503"/>
            <a:ext cx="4114800" cy="4572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2200" b="1" dirty="0" smtClean="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SEKTOR</a:t>
            </a:r>
            <a:endParaRPr lang="en-US" sz="2200" b="1" dirty="0">
              <a:solidFill>
                <a:schemeClr val="bg1"/>
              </a:solidFill>
              <a:effectLst>
                <a:glow rad="38100">
                  <a:schemeClr val="bg1">
                    <a:lumMod val="65000"/>
                    <a:lumOff val="35000"/>
                    <a:alpha val="40000"/>
                  </a:schemeClr>
                </a:glow>
              </a:effectLst>
              <a:latin typeface="Calibri" panose="020F0502020204030204" pitchFamily="34" charset="0"/>
              <a:cs typeface="Calibri" panose="020F0502020204030204" pitchFamily="34" charset="0"/>
            </a:endParaRPr>
          </a:p>
        </p:txBody>
      </p:sp>
      <p:pic>
        <p:nvPicPr>
          <p:cNvPr id="9" name="Picture 2" descr="D:\Users\Joja\Desktop\Vtv prezentacija foto\SCRH sis.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0143" y="4109027"/>
            <a:ext cx="2914114" cy="1944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283953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608</TotalTime>
  <Words>433</Words>
  <Application>Microsoft Office PowerPoint</Application>
  <PresentationFormat>Widescreen</PresentationFormat>
  <Paragraphs>113</Paragraphs>
  <Slides>18</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Arial Rounded MT Bold</vt:lpstr>
      <vt:lpstr>Calibri</vt:lpstr>
      <vt:lpstr>Century Gothic</vt:lpstr>
      <vt:lpstr>Gotham Book</vt:lpstr>
      <vt:lpstr>Wingdings</vt:lpstr>
      <vt:lpstr>Mesh</vt:lpstr>
      <vt:lpstr>PDF</vt:lpstr>
      <vt:lpstr>PowerPoint Presentation</vt:lpstr>
      <vt:lpstr>PowerPoint Presentation</vt:lpstr>
      <vt:lpstr>MAPA</vt:lpstr>
      <vt:lpstr>PowerPoint Presentation</vt:lpstr>
      <vt:lpstr>PowerPoint Presentation</vt:lpstr>
      <vt:lpstr>PowerPoint Presentation</vt:lpstr>
      <vt:lpstr>PowerPoint Presentation</vt:lpstr>
      <vt:lpstr>BEZBEDNOST I ZDRAVLJE NA RADU I ZAŠTITA OD POŽARA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Milica Mijajlovic</dc:creator>
  <cp:lastModifiedBy>Milica Grcic</cp:lastModifiedBy>
  <cp:revision>58</cp:revision>
  <dcterms:created xsi:type="dcterms:W3CDTF">2022-02-02T08:48:32Z</dcterms:created>
  <dcterms:modified xsi:type="dcterms:W3CDTF">2023-10-18T09:02:51Z</dcterms:modified>
</cp:coreProperties>
</file>